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35.jpeg" ContentType="image/jpe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jpeg" ContentType="image/jpeg"/>
  <Override PartName="/ppt/media/image32.png" ContentType="image/png"/>
  <Override PartName="/ppt/media/image33.png" ContentType="image/png"/>
  <Override PartName="/ppt/media/image34.png" ContentType="image/png"/>
  <Override PartName="/ppt/media/image36.png" ContentType="image/png"/>
  <Override PartName="/ppt/media/image37.png" ContentType="image/png"/>
  <Override PartName="/ppt/media/image38.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1" name="PlaceHolder 4"/>
          <p:cNvSpPr>
            <a:spLocks noGrp="1"/>
          </p:cNvSpPr>
          <p:nvPr>
            <p:ph type="dt" idx="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2" name="PlaceHolder 5"/>
          <p:cNvSpPr>
            <a:spLocks noGrp="1"/>
          </p:cNvSpPr>
          <p:nvPr>
            <p:ph type="ftr" idx="8"/>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3" name="PlaceHolder 6"/>
          <p:cNvSpPr>
            <a:spLocks noGrp="1"/>
          </p:cNvSpPr>
          <p:nvPr>
            <p:ph type="sldNum" idx="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8BDABAC2-E8A6-4108-B051-DBA3A06B76F4}"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6040" cy="3085920"/>
          </a:xfrm>
          <a:prstGeom prst="rect">
            <a:avLst/>
          </a:prstGeom>
          <a:ln w="0">
            <a:noFill/>
          </a:ln>
        </p:spPr>
      </p:sp>
      <p:sp>
        <p:nvSpPr>
          <p:cNvPr id="357"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58"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E9C59733-D18C-4137-99F5-1B1089198A21}"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6040" cy="3085920"/>
          </a:xfrm>
          <a:prstGeom prst="rect">
            <a:avLst/>
          </a:prstGeom>
          <a:ln w="0">
            <a:noFill/>
          </a:ln>
        </p:spPr>
      </p:sp>
      <p:sp>
        <p:nvSpPr>
          <p:cNvPr id="35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52"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7B29AF8C-A4CD-44C8-8A2F-0F61CBF03446}"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n-US" sz="1800" spc="-1" strike="noStrike">
              <a:solidFill>
                <a:srgbClr val="000000"/>
              </a:solidFill>
              <a:latin typeface="Arial"/>
            </a:endParaRPr>
          </a:p>
        </p:txBody>
      </p:sp>
      <p:sp>
        <p:nvSpPr>
          <p:cNvPr id="355"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46F03999-9FE4-44C9-9A48-990426ED4FA4}"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A8B32AB9-3DD8-4FA1-B2A4-AC806A7F8426}"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DE4852D4-C499-4E26-9651-B94645405D87}"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2D6C3DD0-32E7-4C3B-853A-6CE08B78DB4F}"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189AF1BE-4D8D-4659-9678-D0107DDFE2A5}"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9D90B562-03F1-4051-804D-C9DD64D24EF4}"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49E90D64-6D18-4667-A45F-B79A4BA1E06E}"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F60917C7-DC6F-4096-B5B1-DCA6559B43FA}"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28C0940A-32C3-4770-A970-B0FA0EB36753}"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6DCD140C-1459-431C-B7E6-AA525A19E8CA}"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CC81DCE3-F343-4488-866D-19C8C4EAC9C9}"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FE4E5A9D-2A1E-405D-8509-FCA3D8E69ECE}"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BA52DCCC-2CE4-4991-89E4-981DC5C1C769}"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A0BC9FA4-B03B-4F10-B961-28F8220604D5}"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F3F2669D-A5BC-4E57-B580-C67DC126AE2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B68E9BA0-C91A-445E-BFF6-8E0268AE310A}"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2B873CA-FE52-41EC-B652-158DE2A7F488}"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E073C9BD-104C-4144-9B40-7328228A8A3D}"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EFF25EC-6137-443A-B0AC-82B11013F8C2}"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77825CD-7A25-46E2-8689-C953BAF1CA19}"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0C7F972E-1C7D-4AAD-95C4-21E42D58499A}"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4C19365D-BBB5-41B2-86ED-4C399453267E}"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63D586C-217F-429A-8E2C-925713CFB019}"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D911A0DF-3CC5-475F-8CC0-597B9C2AF730}"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70423024-E2E2-46FE-B644-0118D980128B}"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indent="0"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EFF201E7-75CD-4390-81E1-6EF1BB867C88}"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indent="0">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indent="0">
              <a:lnSpc>
                <a:spcPct val="100000"/>
              </a:lnSpc>
              <a:buNone/>
              <a:defRPr b="0" lang="en-US" sz="1800" spc="-1" strike="noStrike">
                <a:solidFill>
                  <a:srgbClr val="000000"/>
                </a:solidFill>
                <a:latin typeface="Calibri"/>
              </a:defRPr>
            </a:lvl1pPr>
          </a:lstStyle>
          <a:p>
            <a:pPr indent="0">
              <a:lnSpc>
                <a:spcPct val="100000"/>
              </a:lnSpc>
              <a:buNone/>
            </a:pPr>
            <a:r>
              <a:rPr b="0" lang="en-US" sz="1800" spc="-1" strike="noStrike">
                <a:solidFill>
                  <a:srgbClr val="000000"/>
                </a:solidFill>
                <a:latin typeface="Calibri"/>
              </a:rPr>
              <a:t>&lt;date/time&gt;</a:t>
            </a:r>
            <a:endParaRPr b="0" lang="en-US" sz="1800" spc="-1" strike="noStrike">
              <a:solidFill>
                <a:srgbClr val="000000"/>
              </a:solidFill>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326FDA90-5166-4483-AB12-A460840DADE9}"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9920" y="4892040"/>
            <a:ext cx="2514240" cy="639720"/>
          </a:xfrm>
          <a:prstGeom prst="rect">
            <a:avLst/>
          </a:prstGeom>
          <a:noFill/>
          <a:ln w="0">
            <a:noFill/>
          </a:ln>
        </p:spPr>
        <p:style>
          <a:lnRef idx="0"/>
          <a:fillRef idx="0"/>
          <a:effectRef idx="0"/>
          <a:fontRef idx="minor"/>
        </p:style>
        <p:txBody>
          <a:bodyPr anchor="t">
            <a:spAutoFit/>
          </a:bodyPr>
          <a:p>
            <a:pPr>
              <a:lnSpc>
                <a:spcPct val="100000"/>
              </a:lnSpc>
            </a:pPr>
            <a:r>
              <a:rPr b="0" lang="en-US" sz="1800" spc="-1" strike="noStrike">
                <a:solidFill>
                  <a:srgbClr val="e7e6e6"/>
                </a:solidFill>
                <a:latin typeface="Abadi"/>
                <a:ea typeface="SF Pro"/>
              </a:rPr>
              <a:t>Samuel Bozzi Baco</a:t>
            </a:r>
            <a:endParaRPr b="0" lang="en-US" sz="1800" spc="-1" strike="noStrike">
              <a:solidFill>
                <a:srgbClr val="000000"/>
              </a:solidFill>
              <a:latin typeface="Arial"/>
            </a:endParaRPr>
          </a:p>
          <a:p>
            <a:pPr>
              <a:lnSpc>
                <a:spcPct val="100000"/>
              </a:lnSpc>
            </a:pPr>
            <a:r>
              <a:rPr b="0" lang="en-US" sz="1800" spc="-1" strike="noStrike">
                <a:solidFill>
                  <a:srgbClr val="e7e6e6"/>
                </a:solidFill>
                <a:latin typeface="Abadi"/>
                <a:ea typeface="SF Pro"/>
              </a:rPr>
              <a:t>6</a:t>
            </a:r>
            <a:r>
              <a:rPr b="0" lang="en-US" sz="1800" spc="-1" strike="noStrike" baseline="30000">
                <a:solidFill>
                  <a:srgbClr val="e7e6e6"/>
                </a:solidFill>
                <a:latin typeface="Abadi"/>
                <a:ea typeface="SF Pro"/>
              </a:rPr>
              <a:t>th</a:t>
            </a:r>
            <a:r>
              <a:rPr b="0" lang="en-US" sz="1800" spc="-1" strike="noStrike">
                <a:solidFill>
                  <a:srgbClr val="e7e6e6"/>
                </a:solidFill>
                <a:latin typeface="Abadi"/>
                <a:ea typeface="SF Pro"/>
              </a:rPr>
              <a:t> July 2023</a:t>
            </a:r>
            <a:endParaRPr b="0" lang="en-US" sz="1800" spc="-1" strike="noStrike">
              <a:solidFill>
                <a:srgbClr val="000000"/>
              </a:solidFill>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6027840" y="1486440"/>
            <a:ext cx="5429880" cy="4739760"/>
          </a:xfrm>
          <a:prstGeom prst="rect">
            <a:avLst/>
          </a:prstGeom>
          <a:noFill/>
          <a:ln w="0">
            <a:noFill/>
          </a:ln>
        </p:spPr>
        <p:txBody>
          <a:bodyPr lIns="90000" rIns="90000" tIns="45000" bIns="45000" anchor="t">
            <a:noAutofit/>
          </a:bodyPr>
          <a:p>
            <a:pPr indent="0">
              <a:lnSpc>
                <a:spcPct val="100000"/>
              </a:lnSpc>
              <a:buNone/>
            </a:pPr>
            <a:r>
              <a:rPr b="0" lang="en-US" sz="2200" spc="-1" strike="noStrike">
                <a:solidFill>
                  <a:schemeClr val="accent3">
                    <a:lumMod val="25000"/>
                  </a:schemeClr>
                </a:solidFill>
                <a:latin typeface="Abadi"/>
              </a:rPr>
              <a:t>We performed exploratory data analysis and determined the training labels.</a:t>
            </a:r>
            <a:endParaRPr b="0" lang="en-US" sz="2200" spc="-1" strike="noStrike">
              <a:solidFill>
                <a:srgbClr val="000000"/>
              </a:solidFill>
              <a:latin typeface="Calibri"/>
            </a:endParaRPr>
          </a:p>
          <a:p>
            <a:pPr indent="0">
              <a:lnSpc>
                <a:spcPct val="100000"/>
              </a:lnSpc>
              <a:buNone/>
            </a:pPr>
            <a:r>
              <a:rPr b="0" lang="en-US" sz="2200" spc="-1" strike="noStrike">
                <a:solidFill>
                  <a:schemeClr val="accent3">
                    <a:lumMod val="25000"/>
                  </a:schemeClr>
                </a:solidFill>
                <a:latin typeface="Abadi"/>
              </a:rPr>
              <a:t>We calculated the number of launches at each site, and the number and occurrence of each orbits</a:t>
            </a:r>
            <a:endParaRPr b="0" lang="en-US" sz="2200" spc="-1" strike="noStrike">
              <a:solidFill>
                <a:srgbClr val="000000"/>
              </a:solidFill>
              <a:latin typeface="Calibri"/>
            </a:endParaRPr>
          </a:p>
          <a:p>
            <a:pPr indent="0">
              <a:lnSpc>
                <a:spcPct val="100000"/>
              </a:lnSpc>
              <a:buNone/>
            </a:pPr>
            <a:r>
              <a:rPr b="0" lang="en-US" sz="2200" spc="-1" strike="noStrike">
                <a:solidFill>
                  <a:schemeClr val="accent3">
                    <a:lumMod val="25000"/>
                  </a:schemeClr>
                </a:solidFill>
                <a:latin typeface="Abadi"/>
              </a:rPr>
              <a:t>We created landing outcome label from outcome column and exported the results to csv.</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https://github.com/chuksoo/IBM-Data-Science-Capstone-SpaceX/blob/main/Data%20Wrangling.ipynb.</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sp>
        <p:nvSpPr>
          <p:cNvPr id="190" name="Content Placeholder 4"/>
          <p:cNvSpPr/>
          <p:nvPr/>
        </p:nvSpPr>
        <p:spPr>
          <a:xfrm>
            <a:off x="838080" y="1486440"/>
            <a:ext cx="5257440" cy="47397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pPr>
            <a:endParaRPr b="0" lang="en-US" sz="2800" spc="-1" strike="noStrike">
              <a:solidFill>
                <a:srgbClr val="000000"/>
              </a:solidFill>
              <a:latin typeface="Arial"/>
            </a:endParaRPr>
          </a:p>
          <a:p>
            <a:pPr>
              <a:lnSpc>
                <a:spcPct val="90000"/>
              </a:lnSpc>
              <a:spcBef>
                <a:spcPts val="1001"/>
              </a:spcBef>
            </a:pPr>
            <a:endParaRPr b="0" lang="en-US" sz="2800" spc="-1" strike="noStrike">
              <a:solidFill>
                <a:srgbClr val="000000"/>
              </a:solidFill>
              <a:latin typeface="Arial"/>
            </a:endParaRPr>
          </a:p>
          <a:p>
            <a:pPr>
              <a:lnSpc>
                <a:spcPct val="90000"/>
              </a:lnSpc>
              <a:spcBef>
                <a:spcPts val="1001"/>
              </a:spcBef>
            </a:pPr>
            <a:endParaRPr b="0" lang="en-US" sz="2800" spc="-1" strike="noStrike">
              <a:solidFill>
                <a:srgbClr val="000000"/>
              </a:solidFill>
              <a:latin typeface="Arial"/>
            </a:endParaRPr>
          </a:p>
        </p:txBody>
      </p:sp>
      <p:pic>
        <p:nvPicPr>
          <p:cNvPr id="191" name="Picture 2" descr=""/>
          <p:cNvPicPr/>
          <p:nvPr/>
        </p:nvPicPr>
        <p:blipFill>
          <a:blip r:embed="rId2"/>
          <a:stretch/>
        </p:blipFill>
        <p:spPr>
          <a:xfrm>
            <a:off x="838080" y="1488960"/>
            <a:ext cx="5016960" cy="3986280"/>
          </a:xfrm>
          <a:prstGeom prst="rect">
            <a:avLst/>
          </a:prstGeom>
          <a:ln w="0">
            <a:noFill/>
          </a:ln>
        </p:spPr>
      </p:pic>
      <p:sp>
        <p:nvSpPr>
          <p:cNvPr id="3" name="PlaceHolder 2"/>
          <p:cNvSpPr>
            <a:spLocks noGrp="1"/>
          </p:cNvSpPr>
          <p:nvPr>
            <p:ph type="sldNum" idx="2"/>
          </p:nvPr>
        </p:nvSpPr>
        <p:spPr/>
        <p:txBody>
          <a:bodyPr/>
          <a:p>
            <a:fld id="{95822533-6FEA-4CF8-80D7-B76C88BA601A}"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type="sldNum" idx="14"/>
          </p:nvPr>
        </p:nvSpPr>
        <p:spPr>
          <a:xfrm>
            <a:off x="8714880" y="643356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E53C7998-1149-4B67-A119-4C46416C4DAE}"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93" name="PlaceHolder 2"/>
          <p:cNvSpPr>
            <a:spLocks noGrp="1"/>
          </p:cNvSpPr>
          <p:nvPr>
            <p:ph/>
          </p:nvPr>
        </p:nvSpPr>
        <p:spPr>
          <a:xfrm>
            <a:off x="770040" y="1495800"/>
            <a:ext cx="4987080" cy="4931280"/>
          </a:xfrm>
          <a:prstGeom prst="rect">
            <a:avLst/>
          </a:prstGeom>
          <a:noFill/>
          <a:ln w="0">
            <a:noFill/>
          </a:ln>
        </p:spPr>
        <p:txBody>
          <a:bodyPr anchor="t">
            <a:noAutofit/>
          </a:bodyPr>
          <a:p>
            <a:pPr indent="0">
              <a:lnSpc>
                <a:spcPct val="100000"/>
              </a:lnSpc>
              <a:spcBef>
                <a:spcPts val="1400"/>
              </a:spcBef>
              <a:buNone/>
            </a:pPr>
            <a:r>
              <a:rPr b="0" lang="en-US" sz="2200" spc="-1" strike="noStrike">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1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sp>
        <p:nvSpPr>
          <p:cNvPr id="195" name="Content Placeholder 4"/>
          <p:cNvSpPr/>
          <p:nvPr/>
        </p:nvSpPr>
        <p:spPr>
          <a:xfrm>
            <a:off x="6095880" y="1495800"/>
            <a:ext cx="5189400" cy="4931280"/>
          </a:xfrm>
          <a:prstGeom prst="rect">
            <a:avLst/>
          </a:prstGeom>
          <a:noFill/>
          <a:ln w="0">
            <a:noFill/>
          </a:ln>
        </p:spPr>
        <p:style>
          <a:lnRef idx="0"/>
          <a:fillRef idx="0"/>
          <a:effectRef idx="0"/>
          <a:fontRef idx="minor"/>
        </p:style>
        <p:txBody>
          <a:bodyPr anchor="t">
            <a:noAutofit/>
          </a:bodyPr>
          <a:p>
            <a:pPr>
              <a:lnSpc>
                <a:spcPct val="100000"/>
              </a:lnSpc>
              <a:spcBef>
                <a:spcPts val="1400"/>
              </a:spcBef>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https://github.com/chuksoo/IBM-Data-Science-Capstone-SpaceX/blob/main/EDA%20with%20Data%20Visualization.ipynb</a:t>
            </a:r>
            <a:endParaRPr b="0" lang="en-US" sz="2200" spc="-1" strike="noStrike">
              <a:solidFill>
                <a:srgbClr val="000000"/>
              </a:solidFill>
              <a:latin typeface="Arial"/>
            </a:endParaRPr>
          </a:p>
        </p:txBody>
      </p:sp>
      <p:pic>
        <p:nvPicPr>
          <p:cNvPr id="196" name="Picture 6" descr=""/>
          <p:cNvPicPr/>
          <p:nvPr/>
        </p:nvPicPr>
        <p:blipFill>
          <a:blip r:embed="rId2"/>
          <a:stretch/>
        </p:blipFill>
        <p:spPr>
          <a:xfrm>
            <a:off x="770040" y="3669840"/>
            <a:ext cx="5000400" cy="2756880"/>
          </a:xfrm>
          <a:prstGeom prst="rect">
            <a:avLst/>
          </a:prstGeom>
          <a:ln w="0">
            <a:noFill/>
          </a:ln>
        </p:spPr>
      </p:pic>
      <p:pic>
        <p:nvPicPr>
          <p:cNvPr id="197" name="Picture 8" descr=""/>
          <p:cNvPicPr/>
          <p:nvPr/>
        </p:nvPicPr>
        <p:blipFill>
          <a:blip r:embed="rId3"/>
          <a:stretch/>
        </p:blipFill>
        <p:spPr>
          <a:xfrm>
            <a:off x="6095880" y="1495800"/>
            <a:ext cx="5189400" cy="2965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1396800"/>
            <a:ext cx="9745200" cy="4761000"/>
          </a:xfrm>
          <a:prstGeom prst="rect">
            <a:avLst/>
          </a:prstGeom>
          <a:noFill/>
          <a:ln w="0">
            <a:noFill/>
          </a:ln>
        </p:spPr>
        <p:txBody>
          <a:bodyPr anchor="t">
            <a:noAutofit/>
          </a:bodyPr>
          <a:p>
            <a:pPr indent="0">
              <a:lnSpc>
                <a:spcPct val="100000"/>
              </a:lnSpc>
              <a:spcBef>
                <a:spcPts val="1400"/>
              </a:spcBef>
              <a:buNone/>
            </a:pPr>
            <a:r>
              <a:rPr b="0" lang="en-US" sz="2200" spc="-1" strike="noStrike">
                <a:solidFill>
                  <a:schemeClr val="accent3">
                    <a:lumMod val="25000"/>
                  </a:schemeClr>
                </a:solidFill>
                <a:latin typeface="Abadi"/>
              </a:rPr>
              <a:t>We loaded the SpaceX dataset into a PostgreSQL database without leaving the jupyter notebook.</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applied EDA with SQL to get insight from the data. We wrote queries to find out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OpenSymbol"/>
              <a:buChar char="-"/>
            </a:pPr>
            <a:r>
              <a:rPr b="0" lang="en-US" sz="1700" spc="-1" strike="noStrike">
                <a:solidFill>
                  <a:srgbClr val="767171"/>
                </a:solidFill>
                <a:latin typeface="Abadi"/>
              </a:rPr>
              <a:t>The names of unique launch sites in the space mission.</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OpenSymbol"/>
              <a:buChar char="-"/>
            </a:pPr>
            <a:r>
              <a:rPr b="0" lang="en-US" sz="1700" spc="-1" strike="noStrike">
                <a:solidFill>
                  <a:srgbClr val="767171"/>
                </a:solidFill>
                <a:latin typeface="Abadi"/>
              </a:rPr>
              <a:t>The total payload mass carried by boosters launched by NASA (CRS)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OpenSymbol"/>
              <a:buChar char="-"/>
            </a:pPr>
            <a:r>
              <a:rPr b="0" lang="en-US" sz="1700" spc="-1" strike="noStrike">
                <a:solidFill>
                  <a:srgbClr val="767171"/>
                </a:solidFill>
                <a:latin typeface="Abadi"/>
              </a:rPr>
              <a:t>The average payload mass carried by booster version F9 v1.1</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OpenSymbol"/>
              <a:buChar char="-"/>
            </a:pPr>
            <a:r>
              <a:rPr b="0" lang="en-US" sz="1700" spc="-1" strike="noStrike">
                <a:solidFill>
                  <a:srgbClr val="767171"/>
                </a:solidFill>
                <a:latin typeface="Abadi"/>
              </a:rPr>
              <a:t>The total number of successful and failure mission outcomes</a:t>
            </a:r>
            <a:endParaRPr b="0" lang="en-US" sz="1700" spc="-1" strike="noStrike">
              <a:solidFill>
                <a:srgbClr val="000000"/>
              </a:solidFill>
              <a:latin typeface="Calibri"/>
            </a:endParaRPr>
          </a:p>
          <a:p>
            <a:pPr lvl="1" marL="457200" indent="-324000">
              <a:lnSpc>
                <a:spcPct val="100000"/>
              </a:lnSpc>
              <a:spcBef>
                <a:spcPts val="1400"/>
              </a:spcBef>
              <a:buClr>
                <a:srgbClr val="767171"/>
              </a:buClr>
              <a:buFont typeface="OpenSymbol"/>
              <a:buChar char="-"/>
            </a:pPr>
            <a:r>
              <a:rPr b="0" lang="en-US" sz="1700" spc="-1" strike="noStrike">
                <a:solidFill>
                  <a:srgbClr val="767171"/>
                </a:solidFill>
                <a:latin typeface="Abadi"/>
              </a:rPr>
              <a:t>The failed landing outcomes in drone ship, their booster version and launch site names.</a:t>
            </a:r>
            <a:endParaRPr b="0" lang="en-US" sz="17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https://github.com/chuksoo/IBM-Data-Science-Capstone-SpaceX/blob/main/EDA%20with%20SQL.ipynb</a:t>
            </a:r>
            <a:endParaRPr b="0" lang="en-US" sz="2200" spc="-1" strike="noStrike">
              <a:solidFill>
                <a:srgbClr val="000000"/>
              </a:solidFill>
              <a:latin typeface="Calibri"/>
            </a:endParaRPr>
          </a:p>
          <a:p>
            <a:pPr indent="0">
              <a:lnSpc>
                <a:spcPct val="100000"/>
              </a:lnSpc>
              <a:spcBef>
                <a:spcPts val="1400"/>
              </a:spcBef>
              <a:buNone/>
              <a:tabLst>
                <a:tab algn="l" pos="0"/>
              </a:tabLst>
            </a:pPr>
            <a:endParaRPr b="0" lang="en-US" sz="2200" spc="-1" strike="noStrike">
              <a:solidFill>
                <a:srgbClr val="000000"/>
              </a:solidFill>
              <a:latin typeface="Calibri"/>
            </a:endParaRPr>
          </a:p>
          <a:p>
            <a:pPr indent="0">
              <a:lnSpc>
                <a:spcPct val="100000"/>
              </a:lnSpc>
              <a:spcBef>
                <a:spcPts val="1400"/>
              </a:spcBef>
              <a:buNone/>
              <a:tabLst>
                <a:tab algn="l" pos="0"/>
              </a:tabLst>
            </a:pPr>
            <a:endParaRPr b="0" lang="en-US" sz="2200" spc="-1" strike="noStrike">
              <a:solidFill>
                <a:srgbClr val="000000"/>
              </a:solidFill>
              <a:latin typeface="Calibri"/>
            </a:endParaRPr>
          </a:p>
          <a:p>
            <a:pPr indent="0">
              <a:lnSpc>
                <a:spcPct val="100000"/>
              </a:lnSpc>
              <a:spcBef>
                <a:spcPts val="1400"/>
              </a:spcBef>
              <a:buNone/>
              <a:tabLst>
                <a:tab algn="l" pos="0"/>
              </a:tabLst>
            </a:pPr>
            <a:endParaRPr b="0" lang="en-US" sz="2200" spc="-1" strike="noStrike">
              <a:solidFill>
                <a:srgbClr val="000000"/>
              </a:solidFill>
              <a:latin typeface="Calibri"/>
            </a:endParaRPr>
          </a:p>
          <a:p>
            <a:pPr indent="0">
              <a:lnSpc>
                <a:spcPct val="100000"/>
              </a:lnSpc>
              <a:buNone/>
              <a:tabLst>
                <a:tab algn="l" pos="0"/>
              </a:tabLst>
            </a:pPr>
            <a:endParaRPr b="0" lang="en-US" sz="1800" spc="-1" strike="noStrike">
              <a:solidFill>
                <a:srgbClr val="000000"/>
              </a:solidFill>
              <a:latin typeface="Calibri"/>
            </a:endParaRPr>
          </a:p>
          <a:p>
            <a:pPr indent="0">
              <a:lnSpc>
                <a:spcPct val="100000"/>
              </a:lnSpc>
              <a:buNone/>
              <a:tabLst>
                <a:tab algn="l" pos="0"/>
              </a:tabLst>
            </a:pPr>
            <a:endParaRPr b="0" lang="en-US" sz="1800" spc="-1" strike="noStrike">
              <a:solidFill>
                <a:srgbClr val="000000"/>
              </a:solidFill>
              <a:latin typeface="Calibri"/>
            </a:endParaRPr>
          </a:p>
          <a:p>
            <a:pPr indent="0">
              <a:lnSpc>
                <a:spcPct val="100000"/>
              </a:lnSpc>
              <a:buNone/>
              <a:tabLst>
                <a:tab algn="l" pos="0"/>
              </a:tabLst>
            </a:pPr>
            <a:endParaRPr b="0" lang="en-US" sz="1800" spc="-1" strike="noStrike">
              <a:solidFill>
                <a:srgbClr val="000000"/>
              </a:solidFill>
              <a:latin typeface="Calibri"/>
            </a:endParaRPr>
          </a:p>
        </p:txBody>
      </p:sp>
      <p:sp>
        <p:nvSpPr>
          <p:cNvPr id="1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FB8E0123-F1D2-4BA3-8FF5-2A80B1CA0F5D}"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p:nvPr>
        </p:nvSpPr>
        <p:spPr>
          <a:xfrm>
            <a:off x="838080" y="1507320"/>
            <a:ext cx="10515240" cy="471888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We marked all launch sites, and added map objects such as markers, circles, lines to mark the success or failure of launches for each site on the folium map.</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assigned the feature launch outcomes (failure or success) to class 0 and 1.i.e., 0 for failure, and 1 for success.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Using the color-labeled marker clusters, we identified which launch sites have relatively high success rate. </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calculated the distances between a launch site to its proximities. We answered some question for instance:</a:t>
            </a:r>
            <a:endParaRPr b="0" lang="en-US" sz="2200" spc="-1" strike="noStrike">
              <a:solidFill>
                <a:srgbClr val="000000"/>
              </a:solidFill>
              <a:latin typeface="Calibri"/>
            </a:endParaRPr>
          </a:p>
          <a:p>
            <a:pPr lvl="1" marL="457200" indent="-324000">
              <a:lnSpc>
                <a:spcPct val="100000"/>
              </a:lnSpc>
              <a:spcBef>
                <a:spcPts val="1400"/>
              </a:spcBef>
              <a:buClr>
                <a:srgbClr val="767171"/>
              </a:buClr>
              <a:buFont typeface="OpenSymbol"/>
              <a:buChar char="-"/>
            </a:pPr>
            <a:r>
              <a:rPr b="0" lang="en-US" sz="1800" spc="-1" strike="noStrike">
                <a:solidFill>
                  <a:srgbClr val="767171"/>
                </a:solidFill>
                <a:latin typeface="Abadi"/>
              </a:rPr>
              <a:t>Are launch sites near railways, highways and coastlines.</a:t>
            </a:r>
            <a:endParaRPr b="0" lang="en-US" sz="1800" spc="-1" strike="noStrike">
              <a:solidFill>
                <a:srgbClr val="000000"/>
              </a:solidFill>
              <a:latin typeface="Calibri"/>
            </a:endParaRPr>
          </a:p>
          <a:p>
            <a:pPr lvl="1" marL="457200" indent="-324000">
              <a:lnSpc>
                <a:spcPct val="100000"/>
              </a:lnSpc>
              <a:spcBef>
                <a:spcPts val="1400"/>
              </a:spcBef>
              <a:buClr>
                <a:srgbClr val="767171"/>
              </a:buClr>
              <a:buFont typeface="OpenSymbol"/>
              <a:buChar char="-"/>
            </a:pPr>
            <a:r>
              <a:rPr b="0" lang="en-US" sz="1800" spc="-1" strike="noStrike">
                <a:solidFill>
                  <a:srgbClr val="767171"/>
                </a:solidFill>
                <a:latin typeface="Abadi"/>
              </a:rPr>
              <a:t>Do launch sites keep certain distance away from cities.</a:t>
            </a: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2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58211CFC-EA65-4567-AF53-F0938CAEA9C6}"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1031400" y="1825560"/>
            <a:ext cx="9745200" cy="328860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We built an interactive dashboard with Plotly dash</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plotted pie charts showing the total launches by a certain sites</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plotted scatter graph showing the relationship with Outcome and Payload Mass (Kg) for the different booster version.</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https://github.com/chuksoo/IBM-Data-Science-Capstone-SpaceX/blob/main/app.py</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20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9BC9EFD9-3752-4F5F-9688-5C9E3AAD73FF}"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We loaded the data using numpy and pandas, transformed the data, split our data into training and testing.</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built different machine learning models and tune different hyperparameters using GridSearchCV.</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used accuracy as the metric for our model, improved the model using feature engineering and algorithm tuning.</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found the best performing classification model.</a:t>
            </a: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https://github.com/chuksoo/IBM-Data-Science-Capstone-SpaceX/blob/main/Machine%20Learning%20Prediction.ipynb</a:t>
            </a:r>
            <a:endParaRPr b="0" lang="en-US" sz="2200" spc="-1" strike="noStrike">
              <a:solidFill>
                <a:srgbClr val="000000"/>
              </a:solidFill>
              <a:latin typeface="Calibri"/>
            </a:endParaRPr>
          </a:p>
          <a:p>
            <a:pPr indent="0">
              <a:lnSpc>
                <a:spcPct val="100000"/>
              </a:lnSpc>
              <a:buNone/>
            </a:pPr>
            <a:endParaRPr b="0" lang="en-US" sz="1800" spc="-1" strike="noStrike">
              <a:solidFill>
                <a:srgbClr val="000000"/>
              </a:solidFill>
              <a:latin typeface="Calibri"/>
            </a:endParaRPr>
          </a:p>
        </p:txBody>
      </p:sp>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6E553E1B-DB6A-4055-B27A-7F18502E56AC}"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Exploratory data analysis 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Interactive analytics demo in screenshots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Predictive analysis results</a:t>
            </a:r>
            <a:endParaRPr b="0" lang="en-US" sz="2200" spc="-1" strike="noStrike">
              <a:solidFill>
                <a:srgbClr val="000000"/>
              </a:solidFill>
              <a:latin typeface="Arial"/>
            </a:endParaRPr>
          </a:p>
          <a:p>
            <a:pPr>
              <a:lnSpc>
                <a:spcPct val="90000"/>
              </a:lnSpc>
              <a:spcBef>
                <a:spcPts val="499"/>
              </a:spcBef>
            </a:pPr>
            <a:endParaRPr b="0" lang="en-US" sz="1800" spc="-1" strike="noStrike">
              <a:solidFill>
                <a:srgbClr val="000000"/>
              </a:solidFill>
              <a:latin typeface="Arial"/>
            </a:endParaRPr>
          </a:p>
          <a:p>
            <a:pPr marL="457200">
              <a:lnSpc>
                <a:spcPct val="90000"/>
              </a:lnSpc>
              <a:spcBef>
                <a:spcPts val="499"/>
              </a:spcBef>
              <a:tabLst>
                <a:tab algn="l" pos="0"/>
              </a:tabLst>
            </a:pPr>
            <a:endParaRPr b="0" lang="en-US" sz="1800" spc="-1" strike="noStrike">
              <a:solidFill>
                <a:srgbClr val="000000"/>
              </a:solidFill>
              <a:latin typeface="Arial"/>
            </a:endParaRPr>
          </a:p>
        </p:txBody>
      </p:sp>
      <p:sp>
        <p:nvSpPr>
          <p:cNvPr id="20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A638E54D-C22E-414E-BE14-1D5CCFACBAF6}"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p:nvPr>
        </p:nvSpPr>
        <p:spPr>
          <a:xfrm>
            <a:off x="865080" y="2057400"/>
            <a:ext cx="10592640" cy="966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From the plot, we found that the larger the flight amount at a launch site, the greater the success rate at a launch site.</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210" name="Picture 5" descr=""/>
          <p:cNvPicPr/>
          <p:nvPr/>
        </p:nvPicPr>
        <p:blipFill>
          <a:blip r:embed="rId2"/>
          <a:stretch/>
        </p:blipFill>
        <p:spPr>
          <a:xfrm>
            <a:off x="1205640" y="2954160"/>
            <a:ext cx="9676080" cy="2504160"/>
          </a:xfrm>
          <a:prstGeom prst="rect">
            <a:avLst/>
          </a:prstGeom>
          <a:ln w="0">
            <a:noFill/>
          </a:ln>
        </p:spPr>
      </p:pic>
      <p:sp>
        <p:nvSpPr>
          <p:cNvPr id="3" name="PlaceHolder 2"/>
          <p:cNvSpPr>
            <a:spLocks noGrp="1"/>
          </p:cNvSpPr>
          <p:nvPr>
            <p:ph type="sldNum" idx="2"/>
          </p:nvPr>
        </p:nvSpPr>
        <p:spPr/>
        <p:txBody>
          <a:bodyPr/>
          <a:p>
            <a:fld id="{EB9583E7-160A-4221-BB8B-B2778D813086}"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11" name="Rectangle 10"/>
          <p:cNvSpPr/>
          <p:nvPr/>
        </p:nvSpPr>
        <p:spPr>
          <a:xfrm>
            <a:off x="0" y="0"/>
            <a:ext cx="1218852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12" name="Title 1"/>
          <p:cNvSpPr/>
          <p:nvPr/>
        </p:nvSpPr>
        <p:spPr>
          <a:xfrm>
            <a:off x="635040" y="640800"/>
            <a:ext cx="3047760" cy="250380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200" spc="-1" strike="noStrike">
                <a:solidFill>
                  <a:srgbClr val="0b49cb"/>
                </a:solidFill>
                <a:latin typeface="Abadi"/>
              </a:rPr>
              <a:t>Payload vs. Launch Site</a:t>
            </a:r>
            <a:endParaRPr b="0" lang="en-US" sz="3200" spc="-1" strike="noStrike">
              <a:solidFill>
                <a:srgbClr val="000000"/>
              </a:solidFill>
              <a:latin typeface="Arial"/>
            </a:endParaRPr>
          </a:p>
        </p:txBody>
      </p:sp>
      <p:sp>
        <p:nvSpPr>
          <p:cNvPr id="213" name="sketch line"/>
          <p:cNvSpPr/>
          <p:nvPr/>
        </p:nvSpPr>
        <p:spPr>
          <a:xfrm rot="5400000">
            <a:off x="1627560" y="3462480"/>
            <a:ext cx="5409720" cy="18000"/>
          </a:xfrm>
          <a:custGeom>
            <a:avLst/>
            <a:gdLst>
              <a:gd name="textAreaLeft" fmla="*/ 0 w 5409720"/>
              <a:gd name="textAreaRight" fmla="*/ 5410080 w 5409720"/>
              <a:gd name="textAreaTop" fmla="*/ 0 h 18000"/>
              <a:gd name="textAreaBottom" fmla="*/ 18360 h 18000"/>
            </a:gdLst>
            <a:ahLst/>
            <a:rect l="textAreaLeft" t="textAreaTop" r="textAreaRight" b="textAreaBottom"/>
            <a:pathLst>
              <a:path fill="none" w="5410200" h="18288">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stroke="0" w="5410200" h="18288">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w="41275">
            <a:solidFill>
              <a:srgbClr val="ed7d31"/>
            </a:solidFill>
            <a:round/>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chemeClr val="lt1"/>
              </a:solidFill>
              <a:latin typeface="Calibri"/>
            </a:endParaRPr>
          </a:p>
        </p:txBody>
      </p:sp>
      <p:sp>
        <p:nvSpPr>
          <p:cNvPr id="214" name="PlaceHolder 1"/>
          <p:cNvSpPr>
            <a:spLocks noGrp="1"/>
          </p:cNvSpPr>
          <p:nvPr>
            <p:ph type="sldNum" idx="15"/>
          </p:nvPr>
        </p:nvSpPr>
        <p:spPr>
          <a:xfrm>
            <a:off x="861048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4063D935-FA87-428B-8DF3-523B01F6C36C}"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pic>
        <p:nvPicPr>
          <p:cNvPr id="215" name="Picture 5" descr=""/>
          <p:cNvPicPr/>
          <p:nvPr/>
        </p:nvPicPr>
        <p:blipFill>
          <a:blip r:embed="rId1"/>
          <a:stretch/>
        </p:blipFill>
        <p:spPr>
          <a:xfrm>
            <a:off x="4481640" y="3179520"/>
            <a:ext cx="6872040" cy="2406240"/>
          </a:xfrm>
          <a:prstGeom prst="rect">
            <a:avLst/>
          </a:prstGeom>
          <a:ln w="0">
            <a:noFill/>
          </a:ln>
        </p:spPr>
      </p:pic>
      <p:pic>
        <p:nvPicPr>
          <p:cNvPr id="216" name="Picture 9" descr=""/>
          <p:cNvPicPr/>
          <p:nvPr/>
        </p:nvPicPr>
        <p:blipFill>
          <a:blip r:embed="rId2"/>
          <a:stretch/>
        </p:blipFill>
        <p:spPr>
          <a:xfrm>
            <a:off x="4680000" y="1071360"/>
            <a:ext cx="6876720" cy="19713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840" cy="401400"/>
          </a:xfrm>
          <a:prstGeom prst="rect">
            <a:avLst/>
          </a:prstGeom>
          <a:noFill/>
          <a:ln w="0">
            <a:noFill/>
          </a:ln>
        </p:spPr>
        <p:txBody>
          <a:bodyPr anchor="ctr">
            <a:norm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A197178B-3B93-4CB1-9B43-4867DB8FBDB3}"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en-US"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en-US" sz="2200" spc="-1" strike="noStrike">
              <a:solidFill>
                <a:srgbClr val="000000"/>
              </a:solidFill>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18"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Success Rate vs. Orbit Type</a:t>
            </a:r>
            <a:endParaRPr b="0" lang="en-US" sz="3600" spc="-1" strike="noStrike">
              <a:solidFill>
                <a:srgbClr val="000000"/>
              </a:solidFill>
              <a:latin typeface="Arial"/>
            </a:endParaRPr>
          </a:p>
        </p:txBody>
      </p:sp>
      <p:sp>
        <p:nvSpPr>
          <p:cNvPr id="219"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see that ES-L1, GEO, HEO, SSO, VLEO had the most success rate.</a:t>
            </a:r>
            <a:endParaRPr b="0" lang="en-US" sz="2200" spc="-1" strike="noStrike">
              <a:solidFill>
                <a:srgbClr val="000000"/>
              </a:solidFill>
              <a:latin typeface="Calibri"/>
            </a:endParaRPr>
          </a:p>
          <a:p>
            <a:pPr indent="0">
              <a:lnSpc>
                <a:spcPct val="90000"/>
              </a:lnSpc>
              <a:spcBef>
                <a:spcPts val="1400"/>
              </a:spcBef>
              <a:buNone/>
            </a:pPr>
            <a:endParaRPr b="0" lang="en-US" sz="2000" spc="-1" strike="noStrike">
              <a:solidFill>
                <a:srgbClr val="000000"/>
              </a:solidFill>
              <a:latin typeface="Calibri"/>
            </a:endParaRPr>
          </a:p>
        </p:txBody>
      </p:sp>
      <p:grpSp>
        <p:nvGrpSpPr>
          <p:cNvPr id="220" name="Group 11"/>
          <p:cNvGrpSpPr/>
          <p:nvPr/>
        </p:nvGrpSpPr>
        <p:grpSpPr>
          <a:xfrm>
            <a:off x="360" y="4601520"/>
            <a:ext cx="1013760" cy="2017080"/>
            <a:chOff x="360" y="4601520"/>
            <a:chExt cx="1013760" cy="2017080"/>
          </a:xfrm>
        </p:grpSpPr>
        <p:sp>
          <p:nvSpPr>
            <p:cNvPr id="221"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22"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pic>
        <p:nvPicPr>
          <p:cNvPr id="223" name="Picture 1" descr=""/>
          <p:cNvPicPr/>
          <p:nvPr/>
        </p:nvPicPr>
        <p:blipFill>
          <a:blip r:embed="rId1"/>
          <a:stretch/>
        </p:blipFill>
        <p:spPr>
          <a:xfrm>
            <a:off x="4968000" y="2244240"/>
            <a:ext cx="6580080" cy="3439080"/>
          </a:xfrm>
          <a:prstGeom prst="rect">
            <a:avLst/>
          </a:prstGeom>
          <a:ln w="0">
            <a:noFill/>
          </a:ln>
        </p:spPr>
      </p:pic>
      <p:grpSp>
        <p:nvGrpSpPr>
          <p:cNvPr id="224" name="Group 15"/>
          <p:cNvGrpSpPr/>
          <p:nvPr/>
        </p:nvGrpSpPr>
        <p:grpSpPr>
          <a:xfrm>
            <a:off x="11219400" y="360"/>
            <a:ext cx="972360" cy="1935000"/>
            <a:chOff x="11219400" y="360"/>
            <a:chExt cx="972360" cy="1935000"/>
          </a:xfrm>
        </p:grpSpPr>
        <p:sp>
          <p:nvSpPr>
            <p:cNvPr id="225"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26"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227" name="PlaceHolder 2"/>
          <p:cNvSpPr>
            <a:spLocks noGrp="1"/>
          </p:cNvSpPr>
          <p:nvPr>
            <p:ph type="sldNum" idx="16"/>
          </p:nvPr>
        </p:nvSpPr>
        <p:spPr>
          <a:xfrm>
            <a:off x="880524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AB2F0CA4-038A-4656-B9AD-349960B0A722}"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2069640"/>
            <a:ext cx="1051524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plot below shows the Flight Number vs. Orbit type. We observe that in the LEO orbit, success is related to the number of flights whereas in the GTO orbit, there is no relationship between flight number and the orbit. </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tabLst>
                <a:tab algn="l" pos="0"/>
              </a:tabLst>
            </a:pPr>
            <a:endParaRPr b="0" lang="en-US" sz="2200" spc="-1" strike="noStrike">
              <a:solidFill>
                <a:srgbClr val="000000"/>
              </a:solidFill>
              <a:latin typeface="Calibri"/>
            </a:endParaRPr>
          </a:p>
        </p:txBody>
      </p:sp>
      <p:sp>
        <p:nvSpPr>
          <p:cNvPr id="2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230" name="Picture 5" descr=""/>
          <p:cNvPicPr/>
          <p:nvPr/>
        </p:nvPicPr>
        <p:blipFill>
          <a:blip r:embed="rId2"/>
          <a:stretch/>
        </p:blipFill>
        <p:spPr>
          <a:xfrm>
            <a:off x="1342800" y="3529440"/>
            <a:ext cx="8263080" cy="2104560"/>
          </a:xfrm>
          <a:prstGeom prst="rect">
            <a:avLst/>
          </a:prstGeom>
          <a:ln w="0">
            <a:noFill/>
          </a:ln>
        </p:spPr>
      </p:pic>
      <p:sp>
        <p:nvSpPr>
          <p:cNvPr id="3" name="PlaceHolder 2"/>
          <p:cNvSpPr>
            <a:spLocks noGrp="1"/>
          </p:cNvSpPr>
          <p:nvPr>
            <p:ph type="sldNum" idx="2"/>
          </p:nvPr>
        </p:nvSpPr>
        <p:spPr/>
        <p:txBody>
          <a:bodyPr/>
          <a:p>
            <a:fld id="{D454758D-E5F3-4479-B0D1-4204A7D00244}"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2057400"/>
            <a:ext cx="1068768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can observe that with heavy payloads, the successful landing are more for PO, LEO and ISS orbits.</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23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233" name="Picture 5" descr=""/>
          <p:cNvPicPr/>
          <p:nvPr/>
        </p:nvPicPr>
        <p:blipFill>
          <a:blip r:embed="rId2"/>
          <a:stretch/>
        </p:blipFill>
        <p:spPr>
          <a:xfrm>
            <a:off x="1146600" y="3429000"/>
            <a:ext cx="9082080" cy="2095200"/>
          </a:xfrm>
          <a:prstGeom prst="rect">
            <a:avLst/>
          </a:prstGeom>
          <a:ln w="0">
            <a:noFill/>
          </a:ln>
        </p:spPr>
      </p:pic>
      <p:sp>
        <p:nvSpPr>
          <p:cNvPr id="3" name="PlaceHolder 2"/>
          <p:cNvSpPr>
            <a:spLocks noGrp="1"/>
          </p:cNvSpPr>
          <p:nvPr>
            <p:ph type="sldNum" idx="2"/>
          </p:nvPr>
        </p:nvSpPr>
        <p:spPr/>
        <p:txBody>
          <a:bodyPr/>
          <a:p>
            <a:fld id="{FA71B238-F1F1-44AF-8640-9AAB723FD6DC}"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Rectangle 9"/>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35"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Launch Success Yearly Trend</a:t>
            </a:r>
            <a:endParaRPr b="0" lang="en-US" sz="3600" spc="-1" strike="noStrike">
              <a:solidFill>
                <a:srgbClr val="000000"/>
              </a:solidFill>
              <a:latin typeface="Arial"/>
            </a:endParaRPr>
          </a:p>
        </p:txBody>
      </p:sp>
      <p:sp>
        <p:nvSpPr>
          <p:cNvPr id="236"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observe that success rate since 2013 kept on increasing till 2020.</a:t>
            </a:r>
            <a:endParaRPr b="0" lang="en-US" sz="2200" spc="-1" strike="noStrike">
              <a:solidFill>
                <a:srgbClr val="000000"/>
              </a:solidFill>
              <a:latin typeface="Calibri"/>
            </a:endParaRPr>
          </a:p>
          <a:p>
            <a:pPr indent="0">
              <a:lnSpc>
                <a:spcPct val="90000"/>
              </a:lnSpc>
              <a:spcBef>
                <a:spcPts val="1400"/>
              </a:spcBef>
              <a:buNone/>
            </a:pPr>
            <a:endParaRPr b="0" lang="en-US" sz="2000" spc="-1" strike="noStrike">
              <a:solidFill>
                <a:srgbClr val="000000"/>
              </a:solidFill>
              <a:latin typeface="Calibri"/>
            </a:endParaRPr>
          </a:p>
        </p:txBody>
      </p:sp>
      <p:grpSp>
        <p:nvGrpSpPr>
          <p:cNvPr id="237" name="Group 11"/>
          <p:cNvGrpSpPr/>
          <p:nvPr/>
        </p:nvGrpSpPr>
        <p:grpSpPr>
          <a:xfrm>
            <a:off x="360" y="4601520"/>
            <a:ext cx="1013760" cy="2017080"/>
            <a:chOff x="360" y="4601520"/>
            <a:chExt cx="1013760" cy="2017080"/>
          </a:xfrm>
        </p:grpSpPr>
        <p:sp>
          <p:nvSpPr>
            <p:cNvPr id="238" name="Isosceles Triangle 12"/>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39" name="Rectangle 13"/>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grpSp>
        <p:nvGrpSpPr>
          <p:cNvPr id="240" name="Group 15"/>
          <p:cNvGrpSpPr/>
          <p:nvPr/>
        </p:nvGrpSpPr>
        <p:grpSpPr>
          <a:xfrm>
            <a:off x="11219400" y="360"/>
            <a:ext cx="972360" cy="1935000"/>
            <a:chOff x="11219400" y="360"/>
            <a:chExt cx="972360" cy="1935000"/>
          </a:xfrm>
        </p:grpSpPr>
        <p:sp>
          <p:nvSpPr>
            <p:cNvPr id="241" name="Rectangle 16"/>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42" name="Isosceles Triangle 17"/>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243" name="PlaceHolder 2"/>
          <p:cNvSpPr>
            <a:spLocks noGrp="1"/>
          </p:cNvSpPr>
          <p:nvPr>
            <p:ph type="sldNum" idx="17"/>
          </p:nvPr>
        </p:nvSpPr>
        <p:spPr>
          <a:xfrm>
            <a:off x="880524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C016118C-858A-4F0D-A5DB-165DF23592DD}"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pic>
        <p:nvPicPr>
          <p:cNvPr id="244" name="Picture 14" descr=""/>
          <p:cNvPicPr/>
          <p:nvPr/>
        </p:nvPicPr>
        <p:blipFill>
          <a:blip r:embed="rId1"/>
          <a:stretch/>
        </p:blipFill>
        <p:spPr>
          <a:xfrm>
            <a:off x="4712760" y="1935360"/>
            <a:ext cx="6303600" cy="36021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5" name="Rectangle 2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46"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100000"/>
              </a:lnSpc>
              <a:tabLst>
                <a:tab algn="l" pos="0"/>
              </a:tabLst>
            </a:pPr>
            <a:r>
              <a:rPr b="0" lang="en-US" sz="3700" spc="-1" strike="noStrike">
                <a:solidFill>
                  <a:srgbClr val="0b49cb"/>
                </a:solidFill>
                <a:latin typeface="Abadi"/>
              </a:rPr>
              <a:t>All Launch Site Names</a:t>
            </a:r>
            <a:endParaRPr b="0" lang="en-US" sz="3700" spc="-1" strike="noStrike">
              <a:solidFill>
                <a:srgbClr val="000000"/>
              </a:solidFill>
              <a:latin typeface="Arial"/>
            </a:endParaRPr>
          </a:p>
        </p:txBody>
      </p:sp>
      <p:sp>
        <p:nvSpPr>
          <p:cNvPr id="247" name="PlaceHolder 1"/>
          <p:cNvSpPr>
            <a:spLocks noGrp="1"/>
          </p:cNvSpPr>
          <p:nvPr>
            <p:ph/>
          </p:nvPr>
        </p:nvSpPr>
        <p:spPr>
          <a:xfrm>
            <a:off x="643320" y="1783080"/>
            <a:ext cx="4007880" cy="4393800"/>
          </a:xfrm>
          <a:prstGeom prst="rect">
            <a:avLst/>
          </a:prstGeom>
          <a:noFill/>
          <a:ln w="0">
            <a:noFill/>
          </a:ln>
        </p:spPr>
        <p:txBody>
          <a:bodyPr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We used the key word </a:t>
            </a:r>
            <a:r>
              <a:rPr b="1" lang="en-US" sz="2200" spc="-1" strike="noStrike">
                <a:solidFill>
                  <a:srgbClr val="000000"/>
                </a:solidFill>
                <a:latin typeface="Abadi"/>
              </a:rPr>
              <a:t>DISTINCT</a:t>
            </a:r>
            <a:r>
              <a:rPr b="0" lang="en-US" sz="2200" spc="-1" strike="noStrike">
                <a:solidFill>
                  <a:srgbClr val="000000"/>
                </a:solidFill>
                <a:latin typeface="Abadi"/>
              </a:rPr>
              <a:t> to show only unique launch sites from the SpaceX data.</a:t>
            </a:r>
            <a:endParaRPr b="0" lang="en-US" sz="2200" spc="-1" strike="noStrike">
              <a:solidFill>
                <a:srgbClr val="000000"/>
              </a:solidFill>
              <a:latin typeface="Calibri"/>
            </a:endParaRPr>
          </a:p>
          <a:p>
            <a:pPr indent="0">
              <a:lnSpc>
                <a:spcPct val="90000"/>
              </a:lnSpc>
              <a:spcBef>
                <a:spcPts val="1400"/>
              </a:spcBef>
              <a:buNone/>
            </a:pPr>
            <a:endParaRPr b="0" lang="en-US" sz="2000" spc="-1" strike="noStrike">
              <a:solidFill>
                <a:srgbClr val="000000"/>
              </a:solidFill>
              <a:latin typeface="Calibri"/>
            </a:endParaRPr>
          </a:p>
        </p:txBody>
      </p:sp>
      <p:grpSp>
        <p:nvGrpSpPr>
          <p:cNvPr id="248" name="Group 24"/>
          <p:cNvGrpSpPr/>
          <p:nvPr/>
        </p:nvGrpSpPr>
        <p:grpSpPr>
          <a:xfrm>
            <a:off x="360" y="4601520"/>
            <a:ext cx="1013760" cy="2017080"/>
            <a:chOff x="360" y="4601520"/>
            <a:chExt cx="1013760" cy="2017080"/>
          </a:xfrm>
        </p:grpSpPr>
        <p:sp>
          <p:nvSpPr>
            <p:cNvPr id="249" name="Isosceles Triangle 25"/>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50" name="Rectangle 26"/>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pic>
        <p:nvPicPr>
          <p:cNvPr id="251" name="Picture 5" descr=""/>
          <p:cNvPicPr/>
          <p:nvPr/>
        </p:nvPicPr>
        <p:blipFill>
          <a:blip r:embed="rId1"/>
          <a:stretch/>
        </p:blipFill>
        <p:spPr>
          <a:xfrm>
            <a:off x="5295240" y="2196720"/>
            <a:ext cx="6252840" cy="3534120"/>
          </a:xfrm>
          <a:prstGeom prst="rect">
            <a:avLst/>
          </a:prstGeom>
          <a:ln w="0">
            <a:noFill/>
          </a:ln>
        </p:spPr>
      </p:pic>
      <p:grpSp>
        <p:nvGrpSpPr>
          <p:cNvPr id="252" name="Group 28"/>
          <p:cNvGrpSpPr/>
          <p:nvPr/>
        </p:nvGrpSpPr>
        <p:grpSpPr>
          <a:xfrm>
            <a:off x="11219400" y="360"/>
            <a:ext cx="972360" cy="1935000"/>
            <a:chOff x="11219400" y="360"/>
            <a:chExt cx="972360" cy="1935000"/>
          </a:xfrm>
        </p:grpSpPr>
        <p:sp>
          <p:nvSpPr>
            <p:cNvPr id="253" name="Rectangle 29"/>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54" name="Isosceles Triangle 30"/>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255" name="PlaceHolder 2"/>
          <p:cNvSpPr>
            <a:spLocks noGrp="1"/>
          </p:cNvSpPr>
          <p:nvPr>
            <p:ph type="sldNum" idx="18"/>
          </p:nvPr>
        </p:nvSpPr>
        <p:spPr>
          <a:xfrm>
            <a:off x="880524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2AC09F97-C04F-435D-8F47-21E4A08A1424}"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6" name="PlaceHolder 1"/>
          <p:cNvSpPr>
            <a:spLocks noGrp="1"/>
          </p:cNvSpPr>
          <p:nvPr>
            <p:ph/>
          </p:nvPr>
        </p:nvSpPr>
        <p:spPr>
          <a:xfrm>
            <a:off x="770040" y="1825560"/>
            <a:ext cx="10222560" cy="4122720"/>
          </a:xfrm>
          <a:prstGeom prst="rect">
            <a:avLst/>
          </a:prstGeom>
          <a:noFill/>
          <a:ln w="0">
            <a:noFill/>
          </a:ln>
        </p:spPr>
        <p:txBody>
          <a:bodyPr lIns="90000" rIns="90000" tIns="45000" bIns="45000" anchor="t">
            <a:normAutofit/>
          </a:bodyPr>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a:p>
            <a:pPr indent="0">
              <a:lnSpc>
                <a:spcPct val="100000"/>
              </a:lnSpc>
              <a:spcBef>
                <a:spcPts val="1400"/>
              </a:spcBef>
              <a:buNone/>
            </a:pPr>
            <a:r>
              <a:rPr b="0" lang="en-US" sz="2200" spc="-1" strike="noStrike">
                <a:solidFill>
                  <a:schemeClr val="accent3">
                    <a:lumMod val="25000"/>
                  </a:schemeClr>
                </a:solidFill>
                <a:latin typeface="Abadi"/>
              </a:rPr>
              <a:t>We used the query above to display 5 records where launch sites begin with `CCA`</a:t>
            </a:r>
            <a:endParaRPr b="0" lang="en-US" sz="2200" spc="-1" strike="noStrike">
              <a:solidFill>
                <a:srgbClr val="000000"/>
              </a:solidFill>
              <a:latin typeface="Calibri"/>
            </a:endParaRPr>
          </a:p>
        </p:txBody>
      </p:sp>
      <p:sp>
        <p:nvSpPr>
          <p:cNvPr id="25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258" name="Picture 5" descr=""/>
          <p:cNvPicPr/>
          <p:nvPr/>
        </p:nvPicPr>
        <p:blipFill>
          <a:blip r:embed="rId2"/>
          <a:stretch/>
        </p:blipFill>
        <p:spPr>
          <a:xfrm>
            <a:off x="867240" y="1626480"/>
            <a:ext cx="10028160" cy="2906640"/>
          </a:xfrm>
          <a:prstGeom prst="rect">
            <a:avLst/>
          </a:prstGeom>
          <a:ln w="0">
            <a:noFill/>
          </a:ln>
        </p:spPr>
      </p:pic>
      <p:sp>
        <p:nvSpPr>
          <p:cNvPr id="3" name="PlaceHolder 2"/>
          <p:cNvSpPr>
            <a:spLocks noGrp="1"/>
          </p:cNvSpPr>
          <p:nvPr>
            <p:ph type="sldNum" idx="2"/>
          </p:nvPr>
        </p:nvSpPr>
        <p:spPr/>
        <p:txBody>
          <a:bodyPr/>
          <a:p>
            <a:fld id="{46EDE4AB-FF1E-4473-9984-76C4EBC139CD}"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indent="0">
              <a:lnSpc>
                <a:spcPct val="100000"/>
              </a:lnSpc>
              <a:spcBef>
                <a:spcPts val="1400"/>
              </a:spcBef>
              <a:buNone/>
            </a:pPr>
            <a:r>
              <a:rPr b="0" lang="en-US" sz="2200" spc="-1" strike="noStrike">
                <a:solidFill>
                  <a:schemeClr val="accent3">
                    <a:lumMod val="25000"/>
                  </a:schemeClr>
                </a:solidFill>
                <a:latin typeface="Abadi"/>
              </a:rPr>
              <a:t>We calculated the total payload carried by boosters from NASA as 45596 using the query below</a:t>
            </a:r>
            <a:endParaRPr b="0" lang="en-US" sz="2200" spc="-1" strike="noStrike">
              <a:solidFill>
                <a:srgbClr val="000000"/>
              </a:solidFill>
              <a:latin typeface="Calibri"/>
            </a:endParaRPr>
          </a:p>
        </p:txBody>
      </p:sp>
      <p:sp>
        <p:nvSpPr>
          <p:cNvPr id="26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261" name="Picture 5" descr=""/>
          <p:cNvPicPr/>
          <p:nvPr/>
        </p:nvPicPr>
        <p:blipFill>
          <a:blip r:embed="rId2"/>
          <a:stretch/>
        </p:blipFill>
        <p:spPr>
          <a:xfrm>
            <a:off x="1859040" y="2833200"/>
            <a:ext cx="7414920" cy="2941920"/>
          </a:xfrm>
          <a:prstGeom prst="rect">
            <a:avLst/>
          </a:prstGeom>
          <a:ln w="0">
            <a:noFill/>
          </a:ln>
        </p:spPr>
      </p:pic>
      <p:sp>
        <p:nvSpPr>
          <p:cNvPr id="3" name="PlaceHolder 2"/>
          <p:cNvSpPr>
            <a:spLocks noGrp="1"/>
          </p:cNvSpPr>
          <p:nvPr>
            <p:ph type="sldNum" idx="2"/>
          </p:nvPr>
        </p:nvSpPr>
        <p:spPr/>
        <p:txBody>
          <a:bodyPr/>
          <a:p>
            <a:fld id="{1A3840B6-0727-4E44-B7D8-1C26B1080DE6}"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2" name="Title 1"/>
          <p:cNvSpPr/>
          <p:nvPr/>
        </p:nvSpPr>
        <p:spPr>
          <a:xfrm>
            <a:off x="649080" y="629280"/>
            <a:ext cx="3504960" cy="162180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700" spc="-1" strike="noStrike">
                <a:solidFill>
                  <a:srgbClr val="0b49cb"/>
                </a:solidFill>
                <a:latin typeface="Abadi"/>
              </a:rPr>
              <a:t>Average Payload Mass by F9 v1.1</a:t>
            </a:r>
            <a:endParaRPr b="0" lang="en-US" sz="3700" spc="-1" strike="noStrike">
              <a:solidFill>
                <a:srgbClr val="000000"/>
              </a:solidFill>
              <a:latin typeface="Arial"/>
            </a:endParaRPr>
          </a:p>
        </p:txBody>
      </p:sp>
      <p:sp>
        <p:nvSpPr>
          <p:cNvPr id="263" name="PlaceHolder 1"/>
          <p:cNvSpPr>
            <a:spLocks noGrp="1"/>
          </p:cNvSpPr>
          <p:nvPr>
            <p:ph/>
          </p:nvPr>
        </p:nvSpPr>
        <p:spPr>
          <a:xfrm>
            <a:off x="649080" y="2438280"/>
            <a:ext cx="3504960" cy="3785040"/>
          </a:xfrm>
          <a:prstGeom prst="rect">
            <a:avLst/>
          </a:prstGeom>
          <a:noFill/>
          <a:ln w="0">
            <a:noFill/>
          </a:ln>
        </p:spPr>
        <p:txBody>
          <a:bodyPr anchor="t">
            <a:normAutofit/>
          </a:bodyPr>
          <a:p>
            <a:pPr indent="0">
              <a:lnSpc>
                <a:spcPct val="100000"/>
              </a:lnSpc>
              <a:spcBef>
                <a:spcPts val="1400"/>
              </a:spcBef>
              <a:buNone/>
            </a:pPr>
            <a:r>
              <a:rPr b="0" lang="en-US" sz="2000" spc="-1" strike="noStrike">
                <a:solidFill>
                  <a:srgbClr val="000000"/>
                </a:solidFill>
                <a:latin typeface="Abadi"/>
              </a:rPr>
              <a:t>We calculated the average payload mass carried by booster version F9 v1.1 as 2928.4</a:t>
            </a:r>
            <a:endParaRPr b="0" lang="en-US" sz="2000" spc="-1" strike="noStrike">
              <a:solidFill>
                <a:srgbClr val="000000"/>
              </a:solidFill>
              <a:latin typeface="Calibri"/>
            </a:endParaRPr>
          </a:p>
          <a:p>
            <a:pPr indent="0">
              <a:lnSpc>
                <a:spcPct val="100000"/>
              </a:lnSpc>
              <a:spcBef>
                <a:spcPts val="1400"/>
              </a:spcBef>
              <a:buNone/>
            </a:pPr>
            <a:endParaRPr b="0" lang="en-US" sz="2000" spc="-1" strike="noStrike">
              <a:solidFill>
                <a:srgbClr val="000000"/>
              </a:solidFill>
              <a:latin typeface="Calibri"/>
            </a:endParaRPr>
          </a:p>
        </p:txBody>
      </p:sp>
      <p:sp>
        <p:nvSpPr>
          <p:cNvPr id="264" name="Rectangle 10"/>
          <p:cNvSpPr/>
          <p:nvPr/>
        </p:nvSpPr>
        <p:spPr>
          <a:xfrm>
            <a:off x="4638960" y="0"/>
            <a:ext cx="7552440" cy="685764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65" name="Rounded Rectangle 9"/>
          <p:cNvSpPr/>
          <p:nvPr/>
        </p:nvSpPr>
        <p:spPr>
          <a:xfrm>
            <a:off x="5123520" y="557640"/>
            <a:ext cx="6583680" cy="5738760"/>
          </a:xfrm>
          <a:prstGeom prst="roundRect">
            <a:avLst>
              <a:gd name="adj" fmla="val 0"/>
            </a:avLst>
          </a:prstGeom>
          <a:solidFill>
            <a:srgbClr val="ffffff"/>
          </a:solidFill>
          <a:ln w="9525">
            <a:solidFill>
              <a:srgbClr val="c8caca"/>
            </a:solidFill>
          </a:ln>
          <a:effectLst>
            <a:outerShdw algn="t" blurRad="57240" dir="5400000" dist="19080" rotWithShape="0">
              <a:srgbClr val="000000">
                <a:alpha val="63000"/>
              </a:srgb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pic>
        <p:nvPicPr>
          <p:cNvPr id="266" name="Picture 5" descr=""/>
          <p:cNvPicPr/>
          <p:nvPr/>
        </p:nvPicPr>
        <p:blipFill>
          <a:blip r:embed="rId1"/>
          <a:stretch/>
        </p:blipFill>
        <p:spPr>
          <a:xfrm>
            <a:off x="5405760" y="2217960"/>
            <a:ext cx="6018840" cy="2418480"/>
          </a:xfrm>
          <a:prstGeom prst="rect">
            <a:avLst/>
          </a:prstGeom>
          <a:ln w="0">
            <a:noFill/>
          </a:ln>
        </p:spPr>
      </p:pic>
      <p:sp>
        <p:nvSpPr>
          <p:cNvPr id="267" name="PlaceHolder 2"/>
          <p:cNvSpPr>
            <a:spLocks noGrp="1"/>
          </p:cNvSpPr>
          <p:nvPr>
            <p:ph type="sldNum" idx="19"/>
          </p:nvPr>
        </p:nvSpPr>
        <p:spPr>
          <a:xfrm>
            <a:off x="861048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303030"/>
                </a:solidFill>
                <a:latin typeface="Calibri"/>
              </a:defRPr>
            </a:lvl1pPr>
          </a:lstStyle>
          <a:p>
            <a:pPr indent="0" algn="r">
              <a:lnSpc>
                <a:spcPct val="100000"/>
              </a:lnSpc>
              <a:spcAft>
                <a:spcPts val="601"/>
              </a:spcAft>
              <a:buNone/>
            </a:pPr>
            <a:fld id="{E3BB5905-D892-407C-BDD1-F5B6612A6FAD}" type="slidenum">
              <a:rPr b="0" lang="en-US" sz="1200" spc="-1" strike="noStrike">
                <a:solidFill>
                  <a:srgbClr val="303030"/>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 name="Rectangle 10"/>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69"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First Successful Ground Landing Date</a:t>
            </a:r>
            <a:endParaRPr b="0" lang="en-US" sz="3600" spc="-1" strike="noStrike">
              <a:solidFill>
                <a:srgbClr val="000000"/>
              </a:solidFill>
              <a:latin typeface="Arial"/>
            </a:endParaRPr>
          </a:p>
        </p:txBody>
      </p:sp>
      <p:sp>
        <p:nvSpPr>
          <p:cNvPr id="270" name="PlaceHolder 1"/>
          <p:cNvSpPr>
            <a:spLocks noGrp="1"/>
          </p:cNvSpPr>
          <p:nvPr>
            <p:ph/>
          </p:nvPr>
        </p:nvSpPr>
        <p:spPr>
          <a:xfrm>
            <a:off x="643320" y="1783080"/>
            <a:ext cx="4007880" cy="4393800"/>
          </a:xfrm>
          <a:prstGeom prst="rect">
            <a:avLst/>
          </a:prstGeom>
          <a:noFill/>
          <a:ln w="0">
            <a:noFill/>
          </a:ln>
        </p:spPr>
        <p:txBody>
          <a:bodyPr anchor="t">
            <a:normAutofit/>
          </a:bodyPr>
          <a:p>
            <a:pPr indent="0">
              <a:lnSpc>
                <a:spcPct val="100000"/>
              </a:lnSpc>
              <a:spcBef>
                <a:spcPts val="1400"/>
              </a:spcBef>
              <a:buNone/>
            </a:pPr>
            <a:r>
              <a:rPr b="0" lang="en-US" sz="1800" spc="-1" strike="noStrike">
                <a:solidFill>
                  <a:srgbClr val="000000"/>
                </a:solidFill>
                <a:latin typeface="Abadi"/>
              </a:rPr>
              <a:t>We observed that the dates of the first successful landing outcome on ground pad was 22</a:t>
            </a:r>
            <a:r>
              <a:rPr b="0" lang="en-US" sz="1800" spc="-1" strike="noStrike" baseline="30000">
                <a:solidFill>
                  <a:srgbClr val="000000"/>
                </a:solidFill>
                <a:latin typeface="Abadi"/>
              </a:rPr>
              <a:t>nd</a:t>
            </a:r>
            <a:r>
              <a:rPr b="0" lang="en-US" sz="1800" spc="-1" strike="noStrike">
                <a:solidFill>
                  <a:srgbClr val="000000"/>
                </a:solidFill>
                <a:latin typeface="Abadi"/>
              </a:rPr>
              <a:t> December 2015</a:t>
            </a:r>
            <a:endParaRPr b="0" lang="en-US" sz="1800" spc="-1" strike="noStrike">
              <a:solidFill>
                <a:srgbClr val="000000"/>
              </a:solidFill>
              <a:latin typeface="Calibri"/>
            </a:endParaRPr>
          </a:p>
        </p:txBody>
      </p:sp>
      <p:grpSp>
        <p:nvGrpSpPr>
          <p:cNvPr id="271" name="Group 12"/>
          <p:cNvGrpSpPr/>
          <p:nvPr/>
        </p:nvGrpSpPr>
        <p:grpSpPr>
          <a:xfrm>
            <a:off x="360" y="4601520"/>
            <a:ext cx="1013760" cy="2017080"/>
            <a:chOff x="360" y="4601520"/>
            <a:chExt cx="1013760" cy="2017080"/>
          </a:xfrm>
        </p:grpSpPr>
        <p:sp>
          <p:nvSpPr>
            <p:cNvPr id="272" name="Isosceles Triangle 13"/>
            <p:cNvSpPr/>
            <p:nvPr/>
          </p:nvSpPr>
          <p:spPr>
            <a:xfrm rot="5400000">
              <a:off x="-5011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73" name="Rectangle 14"/>
            <p:cNvSpPr/>
            <p:nvPr/>
          </p:nvSpPr>
          <p:spPr>
            <a:xfrm rot="2700000">
              <a:off x="42768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pic>
        <p:nvPicPr>
          <p:cNvPr id="274" name="Picture 5" descr=""/>
          <p:cNvPicPr/>
          <p:nvPr/>
        </p:nvPicPr>
        <p:blipFill>
          <a:blip r:embed="rId1"/>
          <a:stretch/>
        </p:blipFill>
        <p:spPr>
          <a:xfrm>
            <a:off x="5295240" y="2716920"/>
            <a:ext cx="6252840" cy="2494080"/>
          </a:xfrm>
          <a:prstGeom prst="rect">
            <a:avLst/>
          </a:prstGeom>
          <a:ln w="0">
            <a:noFill/>
          </a:ln>
        </p:spPr>
      </p:pic>
      <p:grpSp>
        <p:nvGrpSpPr>
          <p:cNvPr id="275" name="Group 16"/>
          <p:cNvGrpSpPr/>
          <p:nvPr/>
        </p:nvGrpSpPr>
        <p:grpSpPr>
          <a:xfrm>
            <a:off x="11219400" y="360"/>
            <a:ext cx="972360" cy="1935000"/>
            <a:chOff x="11219400" y="360"/>
            <a:chExt cx="972360" cy="1935000"/>
          </a:xfrm>
        </p:grpSpPr>
        <p:sp>
          <p:nvSpPr>
            <p:cNvPr id="276" name="Rectangle 17"/>
            <p:cNvSpPr/>
            <p:nvPr/>
          </p:nvSpPr>
          <p:spPr>
            <a:xfrm rot="2700000">
              <a:off x="11321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77" name="Isosceles Triangle 18"/>
            <p:cNvSpPr/>
            <p:nvPr/>
          </p:nvSpPr>
          <p:spPr>
            <a:xfrm rot="16200000">
              <a:off x="1073808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278" name="PlaceHolder 2"/>
          <p:cNvSpPr>
            <a:spLocks noGrp="1"/>
          </p:cNvSpPr>
          <p:nvPr>
            <p:ph type="sldNum" idx="20"/>
          </p:nvPr>
        </p:nvSpPr>
        <p:spPr>
          <a:xfrm>
            <a:off x="880524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38C86696-9E5A-4727-9FEF-7030FDFE30AE}"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9"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nvGrpSpPr>
          <p:cNvPr id="280" name="Group 14"/>
          <p:cNvGrpSpPr/>
          <p:nvPr/>
        </p:nvGrpSpPr>
        <p:grpSpPr>
          <a:xfrm>
            <a:off x="-360" y="360"/>
            <a:ext cx="972720" cy="1935000"/>
            <a:chOff x="-360" y="360"/>
            <a:chExt cx="972720" cy="1935000"/>
          </a:xfrm>
        </p:grpSpPr>
        <p:sp>
          <p:nvSpPr>
            <p:cNvPr id="281"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82"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283"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Successful Drone Ship Landing with Payload between 4000 and 6000</a:t>
            </a:r>
            <a:endParaRPr b="0" lang="en-US" sz="3600" spc="-1" strike="noStrike">
              <a:solidFill>
                <a:srgbClr val="000000"/>
              </a:solidFill>
              <a:latin typeface="Arial"/>
            </a:endParaRPr>
          </a:p>
        </p:txBody>
      </p:sp>
      <p:pic>
        <p:nvPicPr>
          <p:cNvPr id="284" name="Picture 2" descr=""/>
          <p:cNvPicPr/>
          <p:nvPr/>
        </p:nvPicPr>
        <p:blipFill>
          <a:blip r:embed="rId1"/>
          <a:stretch/>
        </p:blipFill>
        <p:spPr>
          <a:xfrm>
            <a:off x="643320" y="1783080"/>
            <a:ext cx="6252840" cy="4283640"/>
          </a:xfrm>
          <a:prstGeom prst="rect">
            <a:avLst/>
          </a:prstGeom>
          <a:ln w="0">
            <a:noFill/>
          </a:ln>
        </p:spPr>
      </p:pic>
      <p:sp>
        <p:nvSpPr>
          <p:cNvPr id="285" name="PlaceHolder 1"/>
          <p:cNvSpPr>
            <a:spLocks noGrp="1"/>
          </p:cNvSpPr>
          <p:nvPr>
            <p:ph/>
          </p:nvPr>
        </p:nvSpPr>
        <p:spPr>
          <a:xfrm>
            <a:off x="7544160" y="1783080"/>
            <a:ext cx="4004280" cy="4393800"/>
          </a:xfrm>
          <a:prstGeom prst="rect">
            <a:avLst/>
          </a:prstGeom>
          <a:noFill/>
          <a:ln w="0">
            <a:noFill/>
          </a:ln>
        </p:spPr>
        <p:txBody>
          <a:bodyPr anchor="t">
            <a:normAutofit/>
          </a:bodyPr>
          <a:p>
            <a:pPr indent="0">
              <a:lnSpc>
                <a:spcPct val="100000"/>
              </a:lnSpc>
              <a:spcBef>
                <a:spcPts val="1400"/>
              </a:spcBef>
              <a:buNone/>
            </a:pPr>
            <a:r>
              <a:rPr b="0" lang="en-US" sz="2000" spc="-1" strike="noStrike">
                <a:solidFill>
                  <a:srgbClr val="000000"/>
                </a:solidFill>
                <a:latin typeface="Abadi"/>
              </a:rPr>
              <a:t>We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boosters which have successfully landed on drone ship and applied the </a:t>
            </a:r>
            <a:r>
              <a:rPr b="1" lang="en-US" sz="2000" spc="-1" strike="noStrike">
                <a:solidFill>
                  <a:srgbClr val="000000"/>
                </a:solidFill>
                <a:latin typeface="Abadi"/>
              </a:rPr>
              <a:t>AND</a:t>
            </a:r>
            <a:r>
              <a:rPr b="0" lang="en-US" sz="2000" spc="-1" strike="noStrike">
                <a:solidFill>
                  <a:srgbClr val="000000"/>
                </a:solidFill>
                <a:latin typeface="Abadi"/>
              </a:rPr>
              <a:t> condition to determine successful landing with payload mass greater than 4000 but less than 6000</a:t>
            </a:r>
            <a:endParaRPr b="0" lang="en-US" sz="2000" spc="-1" strike="noStrike">
              <a:solidFill>
                <a:srgbClr val="000000"/>
              </a:solidFill>
              <a:latin typeface="Calibri"/>
            </a:endParaRPr>
          </a:p>
          <a:p>
            <a:pPr indent="0">
              <a:lnSpc>
                <a:spcPct val="100000"/>
              </a:lnSpc>
              <a:spcBef>
                <a:spcPts val="1400"/>
              </a:spcBef>
              <a:buNone/>
            </a:pPr>
            <a:endParaRPr b="0" lang="en-US" sz="2000" spc="-1" strike="noStrike">
              <a:solidFill>
                <a:srgbClr val="000000"/>
              </a:solidFill>
              <a:latin typeface="Calibri"/>
            </a:endParaRPr>
          </a:p>
        </p:txBody>
      </p:sp>
      <p:sp>
        <p:nvSpPr>
          <p:cNvPr id="286" name="PlaceHolder 2"/>
          <p:cNvSpPr>
            <a:spLocks noGrp="1"/>
          </p:cNvSpPr>
          <p:nvPr>
            <p:ph type="sldNum" idx="21"/>
          </p:nvPr>
        </p:nvSpPr>
        <p:spPr>
          <a:xfrm>
            <a:off x="880524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274C3C59-CCCE-4577-9DCF-9CBFBA4F09AE}"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grpSp>
        <p:nvGrpSpPr>
          <p:cNvPr id="287" name="Group 18"/>
          <p:cNvGrpSpPr/>
          <p:nvPr/>
        </p:nvGrpSpPr>
        <p:grpSpPr>
          <a:xfrm>
            <a:off x="11178360" y="4601520"/>
            <a:ext cx="1013760" cy="2017080"/>
            <a:chOff x="11178360" y="4601520"/>
            <a:chExt cx="1013760" cy="2017080"/>
          </a:xfrm>
        </p:grpSpPr>
        <p:sp>
          <p:nvSpPr>
            <p:cNvPr id="28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8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332400"/>
            <a:ext cx="2742840" cy="401400"/>
          </a:xfrm>
          <a:prstGeom prst="rect">
            <a:avLst/>
          </a:prstGeom>
          <a:noFill/>
          <a:ln w="0">
            <a:noFill/>
          </a:ln>
        </p:spPr>
        <p:txBody>
          <a:bodyPr anchor="ctr">
            <a:normAutofit/>
          </a:bodyPr>
          <a:lstStyle>
            <a:lvl1pPr indent="0" algn="r">
              <a:lnSpc>
                <a:spcPct val="100000"/>
              </a:lnSpc>
              <a:spcAft>
                <a:spcPts val="601"/>
              </a:spcAft>
              <a:buNone/>
              <a:defRPr b="0" lang="en-US" sz="1600" spc="-1" strike="noStrike">
                <a:solidFill>
                  <a:srgbClr val="1c7ddb"/>
                </a:solidFill>
                <a:latin typeface="Abadi"/>
              </a:defRPr>
            </a:lvl1pPr>
          </a:lstStyle>
          <a:p>
            <a:pPr indent="0" algn="r">
              <a:lnSpc>
                <a:spcPct val="100000"/>
              </a:lnSpc>
              <a:spcAft>
                <a:spcPts val="601"/>
              </a:spcAft>
              <a:buNone/>
            </a:pPr>
            <a:fld id="{D8122A78-A225-4E33-AE28-C815520F643A}"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70" name="Content Placeholder 2"/>
          <p:cNvSpPr/>
          <p:nvPr/>
        </p:nvSpPr>
        <p:spPr>
          <a:xfrm>
            <a:off x="770040" y="1502640"/>
            <a:ext cx="10687680" cy="4816440"/>
          </a:xfrm>
          <a:prstGeom prst="rect">
            <a:avLst/>
          </a:prstGeom>
          <a:noFill/>
          <a:ln w="0">
            <a:noFill/>
          </a:ln>
        </p:spPr>
        <p:style>
          <a:lnRef idx="0"/>
          <a:fillRef idx="0"/>
          <a:effectRef idx="0"/>
          <a:fontRef idx="minor"/>
        </p:style>
        <p:txBody>
          <a:bodyPr anchor="t">
            <a:normAutofit fontScale="90000"/>
          </a:bodyPr>
          <a:p>
            <a:pPr marL="222120" indent="-22212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Summary of methodologies</a:t>
            </a:r>
            <a:endParaRPr b="0" lang="en-US" sz="22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Data Collection through API</a:t>
            </a:r>
            <a:endParaRPr b="0" lang="en-US" sz="18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Data Collection with Web Scraping</a:t>
            </a:r>
            <a:endParaRPr b="0" lang="en-US" sz="18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Data Wrangling</a:t>
            </a:r>
            <a:endParaRPr b="0" lang="en-US" sz="18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Exploratory Data Analysis with SQL</a:t>
            </a:r>
            <a:endParaRPr b="0" lang="en-US" sz="18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Exploratory Data Analysis with Data Visualization</a:t>
            </a:r>
            <a:endParaRPr b="0" lang="en-US" sz="18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Interactive Visual Analytics with Folium</a:t>
            </a:r>
            <a:endParaRPr b="0" lang="en-US" sz="18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Machine Learning Prediction</a:t>
            </a:r>
            <a:endParaRPr b="0" lang="en-US" sz="1800" spc="-1" strike="noStrike">
              <a:solidFill>
                <a:srgbClr val="000000"/>
              </a:solidFill>
              <a:latin typeface="Arial"/>
            </a:endParaRPr>
          </a:p>
          <a:p>
            <a:pPr marL="222120" indent="-22212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Summary of all results</a:t>
            </a:r>
            <a:endParaRPr b="0" lang="en-US" sz="22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Exploratory Data Analysis result</a:t>
            </a:r>
            <a:endParaRPr b="0" lang="en-US" sz="18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Interactive analytics in screenshots</a:t>
            </a:r>
            <a:endParaRPr b="0" lang="en-US" sz="1800" spc="-1" strike="noStrike">
              <a:solidFill>
                <a:srgbClr val="000000"/>
              </a:solidFill>
              <a:latin typeface="Arial"/>
            </a:endParaRPr>
          </a:p>
          <a:p>
            <a:pPr lvl="1" marL="667080" indent="-222120">
              <a:lnSpc>
                <a:spcPct val="100000"/>
              </a:lnSpc>
              <a:spcBef>
                <a:spcPts val="1400"/>
              </a:spcBef>
              <a:buClr>
                <a:srgbClr val="292929"/>
              </a:buClr>
              <a:buFont typeface="OpenSymbol"/>
              <a:buChar char="-"/>
            </a:pPr>
            <a:r>
              <a:rPr b="0" lang="en-US" sz="1800" spc="-1" strike="noStrike">
                <a:solidFill>
                  <a:schemeClr val="accent3">
                    <a:lumMod val="25000"/>
                  </a:schemeClr>
                </a:solidFill>
                <a:latin typeface="Abadi"/>
              </a:rPr>
              <a:t>Predictive Analytics result</a:t>
            </a:r>
            <a:endParaRPr b="0" lang="en-US" sz="1800" spc="-1" strike="noStrike">
              <a:solidFill>
                <a:srgbClr val="000000"/>
              </a:solidFill>
              <a:latin typeface="Arial"/>
            </a:endParaRPr>
          </a:p>
          <a:p>
            <a:pPr>
              <a:lnSpc>
                <a:spcPct val="100000"/>
              </a:lnSpc>
              <a:spcBef>
                <a:spcPts val="1400"/>
              </a:spcBef>
            </a:pPr>
            <a:endParaRPr b="0" lang="en-US" sz="2200" spc="-1" strike="noStrike">
              <a:solidFill>
                <a:srgbClr val="000000"/>
              </a:solidFill>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nvGrpSpPr>
          <p:cNvPr id="291" name="Group 14"/>
          <p:cNvGrpSpPr/>
          <p:nvPr/>
        </p:nvGrpSpPr>
        <p:grpSpPr>
          <a:xfrm>
            <a:off x="-360" y="360"/>
            <a:ext cx="972720" cy="1935000"/>
            <a:chOff x="-360" y="360"/>
            <a:chExt cx="972720" cy="1935000"/>
          </a:xfrm>
        </p:grpSpPr>
        <p:sp>
          <p:nvSpPr>
            <p:cNvPr id="292"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93"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294"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Total Number of Successful and Failure Mission Outcomes</a:t>
            </a:r>
            <a:endParaRPr b="0" lang="en-US" sz="3600" spc="-1" strike="noStrike">
              <a:solidFill>
                <a:srgbClr val="000000"/>
              </a:solidFill>
              <a:latin typeface="Arial"/>
            </a:endParaRPr>
          </a:p>
        </p:txBody>
      </p:sp>
      <p:sp>
        <p:nvSpPr>
          <p:cNvPr id="295" name="PlaceHolder 1"/>
          <p:cNvSpPr>
            <a:spLocks noGrp="1"/>
          </p:cNvSpPr>
          <p:nvPr>
            <p:ph/>
          </p:nvPr>
        </p:nvSpPr>
        <p:spPr>
          <a:xfrm>
            <a:off x="7544160" y="1783080"/>
            <a:ext cx="4004280" cy="4393800"/>
          </a:xfrm>
          <a:prstGeom prst="rect">
            <a:avLst/>
          </a:prstGeom>
          <a:noFill/>
          <a:ln w="0">
            <a:noFill/>
          </a:ln>
        </p:spPr>
        <p:txBody>
          <a:bodyPr anchor="t">
            <a:normAutofit/>
          </a:bodyPr>
          <a:p>
            <a:pPr indent="0">
              <a:lnSpc>
                <a:spcPct val="100000"/>
              </a:lnSpc>
              <a:spcBef>
                <a:spcPts val="1400"/>
              </a:spcBef>
              <a:buNone/>
            </a:pPr>
            <a:r>
              <a:rPr b="0" lang="en-US" sz="2000" spc="-1" strike="noStrike">
                <a:solidFill>
                  <a:srgbClr val="000000"/>
                </a:solidFill>
                <a:latin typeface="Abadi"/>
              </a:rPr>
              <a:t>We used wildcard like ‘%’ to filter for </a:t>
            </a:r>
            <a:r>
              <a:rPr b="1" lang="en-US" sz="2000" spc="-1" strike="noStrike">
                <a:solidFill>
                  <a:srgbClr val="000000"/>
                </a:solidFill>
                <a:latin typeface="Abadi"/>
              </a:rPr>
              <a:t>WHERE</a:t>
            </a:r>
            <a:r>
              <a:rPr b="0" lang="en-US" sz="2000" spc="-1" strike="noStrike">
                <a:solidFill>
                  <a:srgbClr val="000000"/>
                </a:solidFill>
                <a:latin typeface="Abadi"/>
              </a:rPr>
              <a:t> MissionOutcome was a success or a failure. </a:t>
            </a:r>
            <a:endParaRPr b="0" lang="en-US" sz="2000" spc="-1" strike="noStrike">
              <a:solidFill>
                <a:srgbClr val="000000"/>
              </a:solidFill>
              <a:latin typeface="Calibri"/>
            </a:endParaRPr>
          </a:p>
          <a:p>
            <a:pPr indent="0">
              <a:lnSpc>
                <a:spcPct val="100000"/>
              </a:lnSpc>
              <a:spcBef>
                <a:spcPts val="1400"/>
              </a:spcBef>
              <a:buNone/>
            </a:pPr>
            <a:endParaRPr b="0" lang="en-US" sz="2000" spc="-1" strike="noStrike">
              <a:solidFill>
                <a:srgbClr val="000000"/>
              </a:solidFill>
              <a:latin typeface="Calibri"/>
            </a:endParaRPr>
          </a:p>
        </p:txBody>
      </p:sp>
      <p:sp>
        <p:nvSpPr>
          <p:cNvPr id="296" name="PlaceHolder 2"/>
          <p:cNvSpPr>
            <a:spLocks noGrp="1"/>
          </p:cNvSpPr>
          <p:nvPr>
            <p:ph type="sldNum" idx="22"/>
          </p:nvPr>
        </p:nvSpPr>
        <p:spPr>
          <a:xfrm>
            <a:off x="880524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0DDB5F3E-81B5-4135-B670-461757ED0450}"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grpSp>
        <p:nvGrpSpPr>
          <p:cNvPr id="297" name="Group 18"/>
          <p:cNvGrpSpPr/>
          <p:nvPr/>
        </p:nvGrpSpPr>
        <p:grpSpPr>
          <a:xfrm>
            <a:off x="11178360" y="4601520"/>
            <a:ext cx="1013760" cy="2017080"/>
            <a:chOff x="11178360" y="4601520"/>
            <a:chExt cx="1013760" cy="2017080"/>
          </a:xfrm>
        </p:grpSpPr>
        <p:sp>
          <p:nvSpPr>
            <p:cNvPr id="29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29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pic>
        <p:nvPicPr>
          <p:cNvPr id="300" name="Picture 1" descr=""/>
          <p:cNvPicPr/>
          <p:nvPr/>
        </p:nvPicPr>
        <p:blipFill>
          <a:blip r:embed="rId1"/>
          <a:stretch/>
        </p:blipFill>
        <p:spPr>
          <a:xfrm>
            <a:off x="643320" y="1457640"/>
            <a:ext cx="5108400" cy="46328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301" name="Rectangle 10"/>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02" name="Freeform: Shape 12"/>
          <p:cNvSpPr/>
          <p:nvPr/>
        </p:nvSpPr>
        <p:spPr>
          <a:xfrm>
            <a:off x="0" y="0"/>
            <a:ext cx="5653080" cy="6857640"/>
          </a:xfrm>
          <a:custGeom>
            <a:avLst/>
            <a:gdLst>
              <a:gd name="textAreaLeft" fmla="*/ 0 w 5653080"/>
              <a:gd name="textAreaRight" fmla="*/ 5653440 w 5653080"/>
              <a:gd name="textAreaTop" fmla="*/ 0 h 6857640"/>
              <a:gd name="textAreaBottom" fmla="*/ 6858000 h 6857640"/>
            </a:gdLst>
            <a:ahLst/>
            <a:rect l="textAreaLeft" t="textAreaTop" r="textAreaRight" b="textAreaBottom"/>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03" name="Title 1"/>
          <p:cNvSpPr/>
          <p:nvPr/>
        </p:nvSpPr>
        <p:spPr>
          <a:xfrm>
            <a:off x="838080" y="609480"/>
            <a:ext cx="4015440" cy="1330560"/>
          </a:xfrm>
          <a:prstGeom prst="rect">
            <a:avLst/>
          </a:prstGeom>
          <a:noFill/>
          <a:ln w="0">
            <a:noFill/>
          </a:ln>
        </p:spPr>
        <p:style>
          <a:lnRef idx="0"/>
          <a:fillRef idx="0"/>
          <a:effectRef idx="0"/>
          <a:fontRef idx="minor"/>
        </p:style>
        <p:txBody>
          <a:bodyPr anchor="ctr">
            <a:normAutofit fontScale="90000"/>
          </a:bodyPr>
          <a:p>
            <a:pPr>
              <a:lnSpc>
                <a:spcPct val="90000"/>
              </a:lnSpc>
              <a:spcAft>
                <a:spcPts val="601"/>
              </a:spcAft>
            </a:pPr>
            <a:r>
              <a:rPr b="0" lang="en-US" sz="3700" spc="-1" strike="noStrike">
                <a:solidFill>
                  <a:srgbClr val="0b49cb"/>
                </a:solidFill>
                <a:latin typeface="Abadi"/>
              </a:rPr>
              <a:t>Boosters Carried Maximum Payload</a:t>
            </a:r>
            <a:endParaRPr b="0" lang="en-US" sz="3700" spc="-1" strike="noStrike">
              <a:solidFill>
                <a:srgbClr val="000000"/>
              </a:solidFill>
              <a:latin typeface="Arial"/>
            </a:endParaRPr>
          </a:p>
        </p:txBody>
      </p:sp>
      <p:sp>
        <p:nvSpPr>
          <p:cNvPr id="304" name="PlaceHolder 1"/>
          <p:cNvSpPr>
            <a:spLocks noGrp="1"/>
          </p:cNvSpPr>
          <p:nvPr>
            <p:ph/>
          </p:nvPr>
        </p:nvSpPr>
        <p:spPr>
          <a:xfrm>
            <a:off x="862200" y="2194200"/>
            <a:ext cx="3426480" cy="3908160"/>
          </a:xfrm>
          <a:prstGeom prst="rect">
            <a:avLst/>
          </a:prstGeom>
          <a:noFill/>
          <a:ln w="0">
            <a:noFill/>
          </a:ln>
        </p:spPr>
        <p:txBody>
          <a:bodyPr anchor="t">
            <a:normAutofit/>
          </a:bodyPr>
          <a:p>
            <a:pPr indent="0">
              <a:lnSpc>
                <a:spcPct val="100000"/>
              </a:lnSpc>
              <a:spcBef>
                <a:spcPts val="1400"/>
              </a:spcBef>
              <a:buNone/>
            </a:pPr>
            <a:r>
              <a:rPr b="0" lang="en-US" sz="1700" spc="-1" strike="noStrike">
                <a:solidFill>
                  <a:srgbClr val="000000"/>
                </a:solidFill>
                <a:latin typeface="Abadi"/>
              </a:rPr>
              <a:t>We determined the booster that have carried the maximum payload using a subquery in the </a:t>
            </a:r>
            <a:r>
              <a:rPr b="1" lang="en-US" sz="1700" spc="-1" strike="noStrike">
                <a:solidFill>
                  <a:srgbClr val="000000"/>
                </a:solidFill>
                <a:latin typeface="Abadi"/>
              </a:rPr>
              <a:t>WHERE</a:t>
            </a:r>
            <a:r>
              <a:rPr b="0" lang="en-US" sz="1700" spc="-1" strike="noStrike">
                <a:solidFill>
                  <a:srgbClr val="000000"/>
                </a:solidFill>
                <a:latin typeface="Abadi"/>
              </a:rPr>
              <a:t> clause and the </a:t>
            </a:r>
            <a:r>
              <a:rPr b="1" lang="en-US" sz="1700" spc="-1" strike="noStrike">
                <a:solidFill>
                  <a:srgbClr val="000000"/>
                </a:solidFill>
                <a:latin typeface="Abadi"/>
              </a:rPr>
              <a:t>MAX() </a:t>
            </a:r>
            <a:r>
              <a:rPr b="0" lang="en-US" sz="1700" spc="-1" strike="noStrike">
                <a:solidFill>
                  <a:srgbClr val="000000"/>
                </a:solidFill>
                <a:latin typeface="Abadi"/>
              </a:rPr>
              <a:t>function.</a:t>
            </a:r>
            <a:endParaRPr b="0" lang="en-US" sz="1700" spc="-1" strike="noStrike">
              <a:solidFill>
                <a:srgbClr val="000000"/>
              </a:solidFill>
              <a:latin typeface="Calibri"/>
            </a:endParaRPr>
          </a:p>
        </p:txBody>
      </p:sp>
      <p:pic>
        <p:nvPicPr>
          <p:cNvPr id="305" name="Picture 5" descr=""/>
          <p:cNvPicPr/>
          <p:nvPr/>
        </p:nvPicPr>
        <p:blipFill>
          <a:blip r:embed="rId1"/>
          <a:stretch/>
        </p:blipFill>
        <p:spPr>
          <a:xfrm>
            <a:off x="5445360" y="963360"/>
            <a:ext cx="6154920" cy="4954680"/>
          </a:xfrm>
          <a:prstGeom prst="rect">
            <a:avLst/>
          </a:prstGeom>
          <a:ln w="0">
            <a:noFill/>
          </a:ln>
        </p:spPr>
      </p:pic>
      <p:sp>
        <p:nvSpPr>
          <p:cNvPr id="306" name="PlaceHolder 2"/>
          <p:cNvSpPr>
            <a:spLocks noGrp="1"/>
          </p:cNvSpPr>
          <p:nvPr>
            <p:ph type="sldNum" idx="23"/>
          </p:nvPr>
        </p:nvSpPr>
        <p:spPr>
          <a:xfrm>
            <a:off x="861048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000" spc="-1" strike="noStrike">
                <a:solidFill>
                  <a:srgbClr val="808080"/>
                </a:solidFill>
                <a:latin typeface="Calibri"/>
              </a:defRPr>
            </a:lvl1pPr>
          </a:lstStyle>
          <a:p>
            <a:pPr indent="0" algn="r">
              <a:lnSpc>
                <a:spcPct val="100000"/>
              </a:lnSpc>
              <a:spcAft>
                <a:spcPts val="601"/>
              </a:spcAft>
              <a:buNone/>
            </a:pPr>
            <a:fld id="{5F4F69DE-1F52-4ACA-93E6-9F59D6326585}" type="slidenum">
              <a:rPr b="0" lang="en-US" sz="1000" spc="-1" strike="noStrike">
                <a:solidFill>
                  <a:srgbClr val="808080"/>
                </a:solidFill>
                <a:latin typeface="Calibri"/>
              </a:rPr>
              <a:t>&lt;number&gt;</a:t>
            </a:fld>
            <a:endParaRPr b="0" lang="en-US"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7" name="PlaceHolder 1"/>
          <p:cNvSpPr>
            <a:spLocks noGrp="1"/>
          </p:cNvSpPr>
          <p:nvPr>
            <p:ph/>
          </p:nvPr>
        </p:nvSpPr>
        <p:spPr>
          <a:xfrm>
            <a:off x="770040" y="1825560"/>
            <a:ext cx="9745200" cy="4350960"/>
          </a:xfrm>
          <a:prstGeom prst="rect">
            <a:avLst/>
          </a:prstGeom>
          <a:noFill/>
          <a:ln w="0">
            <a:noFill/>
          </a:ln>
        </p:spPr>
        <p:txBody>
          <a:bodyPr anchor="t">
            <a:normAutofit/>
          </a:bodyPr>
          <a:p>
            <a:pPr indent="0">
              <a:lnSpc>
                <a:spcPct val="100000"/>
              </a:lnSpc>
              <a:spcBef>
                <a:spcPts val="1400"/>
              </a:spcBef>
              <a:buNone/>
            </a:pPr>
            <a:r>
              <a:rPr b="0" lang="en-US" sz="2200" spc="-1" strike="noStrike">
                <a:solidFill>
                  <a:schemeClr val="accent3">
                    <a:lumMod val="25000"/>
                  </a:schemeClr>
                </a:solidFill>
                <a:latin typeface="Abadi"/>
              </a:rPr>
              <a:t>We used a combinations of the </a:t>
            </a:r>
            <a:r>
              <a:rPr b="1" lang="en-US" sz="2200" spc="-1" strike="noStrike">
                <a:solidFill>
                  <a:schemeClr val="accent3">
                    <a:lumMod val="25000"/>
                  </a:schemeClr>
                </a:solidFill>
                <a:latin typeface="Abadi"/>
              </a:rPr>
              <a:t>WHERE</a:t>
            </a:r>
            <a:r>
              <a:rPr b="0" lang="en-US" sz="2200" spc="-1" strike="noStrike">
                <a:solidFill>
                  <a:schemeClr val="accent3">
                    <a:lumMod val="25000"/>
                  </a:schemeClr>
                </a:solidFill>
                <a:latin typeface="Abadi"/>
              </a:rPr>
              <a:t> clause, </a:t>
            </a:r>
            <a:r>
              <a:rPr b="1" lang="en-US" sz="2200" spc="-1" strike="noStrike">
                <a:solidFill>
                  <a:schemeClr val="accent3">
                    <a:lumMod val="25000"/>
                  </a:schemeClr>
                </a:solidFill>
                <a:latin typeface="Abadi"/>
              </a:rPr>
              <a:t>LIKE</a:t>
            </a:r>
            <a:r>
              <a:rPr b="0" lang="en-US" sz="2200" spc="-1" strike="noStrike">
                <a:solidFill>
                  <a:schemeClr val="accent3">
                    <a:lumMod val="25000"/>
                  </a:schemeClr>
                </a:solidFill>
                <a:latin typeface="Abadi"/>
              </a:rPr>
              <a:t>, </a:t>
            </a:r>
            <a:r>
              <a:rPr b="1" lang="en-US" sz="2200" spc="-1" strike="noStrike">
                <a:solidFill>
                  <a:schemeClr val="accent3">
                    <a:lumMod val="25000"/>
                  </a:schemeClr>
                </a:solidFill>
                <a:latin typeface="Abadi"/>
              </a:rPr>
              <a:t>AND</a:t>
            </a:r>
            <a:r>
              <a:rPr b="0" lang="en-US" sz="2200" spc="-1" strike="noStrike">
                <a:solidFill>
                  <a:schemeClr val="accent3">
                    <a:lumMod val="25000"/>
                  </a:schemeClr>
                </a:solidFill>
                <a:latin typeface="Abadi"/>
              </a:rPr>
              <a:t>, and </a:t>
            </a:r>
            <a:r>
              <a:rPr b="1" lang="en-US" sz="2200" spc="-1" strike="noStrike">
                <a:solidFill>
                  <a:schemeClr val="accent3">
                    <a:lumMod val="25000"/>
                  </a:schemeClr>
                </a:solidFill>
                <a:latin typeface="Abadi"/>
              </a:rPr>
              <a:t>BETWEEN</a:t>
            </a:r>
            <a:r>
              <a:rPr b="0" lang="en-US" sz="2200" spc="-1" strike="noStrike">
                <a:solidFill>
                  <a:schemeClr val="accent3">
                    <a:lumMod val="25000"/>
                  </a:schemeClr>
                </a:solidFill>
                <a:latin typeface="Abadi"/>
              </a:rPr>
              <a:t> conditions to filter for failed landing outcomes in drone ship, their booster versions, and launch site names for year 2015</a:t>
            </a:r>
            <a:endParaRPr b="0" lang="en-US" sz="2200" spc="-1" strike="noStrike">
              <a:solidFill>
                <a:srgbClr val="000000"/>
              </a:solidFill>
              <a:latin typeface="Calibri"/>
            </a:endParaRPr>
          </a:p>
          <a:p>
            <a:pPr indent="0">
              <a:lnSpc>
                <a:spcPct val="100000"/>
              </a:lnSpc>
              <a:spcBef>
                <a:spcPts val="1400"/>
              </a:spcBef>
              <a:buNone/>
            </a:pPr>
            <a:endParaRPr b="0" lang="en-US" sz="2200" spc="-1" strike="noStrike">
              <a:solidFill>
                <a:srgbClr val="000000"/>
              </a:solidFill>
              <a:latin typeface="Calibri"/>
            </a:endParaRPr>
          </a:p>
        </p:txBody>
      </p:sp>
      <p:sp>
        <p:nvSpPr>
          <p:cNvPr id="3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309" name="Picture 5" descr=""/>
          <p:cNvPicPr/>
          <p:nvPr/>
        </p:nvPicPr>
        <p:blipFill>
          <a:blip r:embed="rId2"/>
          <a:stretch/>
        </p:blipFill>
        <p:spPr>
          <a:xfrm>
            <a:off x="2023200" y="3075480"/>
            <a:ext cx="7238520" cy="2580840"/>
          </a:xfrm>
          <a:prstGeom prst="rect">
            <a:avLst/>
          </a:prstGeom>
          <a:ln w="0">
            <a:noFill/>
          </a:ln>
        </p:spPr>
      </p:pic>
      <p:sp>
        <p:nvSpPr>
          <p:cNvPr id="3" name="PlaceHolder 2"/>
          <p:cNvSpPr>
            <a:spLocks noGrp="1"/>
          </p:cNvSpPr>
          <p:nvPr>
            <p:ph type="sldNum" idx="2"/>
          </p:nvPr>
        </p:nvSpPr>
        <p:spPr/>
        <p:txBody>
          <a:bodyPr/>
          <a:p>
            <a:fld id="{45B1E746-2B19-497D-B38D-9CDC9C477A10}"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0" name="Rectangle 12"/>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nvGrpSpPr>
          <p:cNvPr id="311" name="Group 14"/>
          <p:cNvGrpSpPr/>
          <p:nvPr/>
        </p:nvGrpSpPr>
        <p:grpSpPr>
          <a:xfrm>
            <a:off x="-360" y="360"/>
            <a:ext cx="972720" cy="1935000"/>
            <a:chOff x="-360" y="360"/>
            <a:chExt cx="972720" cy="1935000"/>
          </a:xfrm>
        </p:grpSpPr>
        <p:sp>
          <p:nvSpPr>
            <p:cNvPr id="312" name="Rectangle 15"/>
            <p:cNvSpPr/>
            <p:nvPr/>
          </p:nvSpPr>
          <p:spPr>
            <a:xfrm flipH="1" rot="18900000">
              <a:off x="377280" y="1074600"/>
              <a:ext cx="492840" cy="49284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13" name="Isosceles Triangle 16"/>
            <p:cNvSpPr/>
            <p:nvPr/>
          </p:nvSpPr>
          <p:spPr>
            <a:xfrm flipH="1" rot="5400000">
              <a:off x="-482040" y="481680"/>
              <a:ext cx="1935000" cy="972360"/>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sp>
        <p:nvSpPr>
          <p:cNvPr id="314" name="Title 1"/>
          <p:cNvSpPr/>
          <p:nvPr/>
        </p:nvSpPr>
        <p:spPr>
          <a:xfrm>
            <a:off x="643320" y="321840"/>
            <a:ext cx="10904760" cy="113544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600" spc="-1" strike="noStrike">
                <a:solidFill>
                  <a:srgbClr val="0b49cb"/>
                </a:solidFill>
                <a:latin typeface="Abadi"/>
              </a:rPr>
              <a:t>Rank Landing Outcomes Between 2010-06-04 and 2017-03-20</a:t>
            </a:r>
            <a:endParaRPr b="0" lang="en-US" sz="3600" spc="-1" strike="noStrike">
              <a:solidFill>
                <a:srgbClr val="000000"/>
              </a:solidFill>
              <a:latin typeface="Arial"/>
            </a:endParaRPr>
          </a:p>
        </p:txBody>
      </p:sp>
      <p:sp>
        <p:nvSpPr>
          <p:cNvPr id="315" name="PlaceHolder 1"/>
          <p:cNvSpPr>
            <a:spLocks noGrp="1"/>
          </p:cNvSpPr>
          <p:nvPr>
            <p:ph/>
          </p:nvPr>
        </p:nvSpPr>
        <p:spPr>
          <a:xfrm>
            <a:off x="7544160" y="1783080"/>
            <a:ext cx="4004280" cy="4393800"/>
          </a:xfrm>
          <a:prstGeom prst="rect">
            <a:avLst/>
          </a:prstGeom>
          <a:noFill/>
          <a:ln w="0">
            <a:noFill/>
          </a:ln>
        </p:spPr>
        <p:txBody>
          <a:bodyPr anchor="t">
            <a:normAutofit/>
          </a:bodyPr>
          <a:p>
            <a:pPr indent="0">
              <a:lnSpc>
                <a:spcPct val="100000"/>
              </a:lnSpc>
              <a:spcBef>
                <a:spcPts val="1400"/>
              </a:spcBef>
              <a:buNone/>
            </a:pPr>
            <a:r>
              <a:rPr b="0" lang="en-US" sz="2000" spc="-1" strike="noStrike">
                <a:solidFill>
                  <a:srgbClr val="000000"/>
                </a:solidFill>
                <a:latin typeface="Abadi"/>
              </a:rPr>
              <a:t>We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en-US" sz="2000" spc="-1" strike="noStrike">
              <a:solidFill>
                <a:srgbClr val="000000"/>
              </a:solidFill>
              <a:latin typeface="Calibri"/>
            </a:endParaRPr>
          </a:p>
          <a:p>
            <a:pPr indent="0">
              <a:lnSpc>
                <a:spcPct val="100000"/>
              </a:lnSpc>
              <a:spcBef>
                <a:spcPts val="1400"/>
              </a:spcBef>
              <a:buNone/>
            </a:pPr>
            <a:r>
              <a:rPr b="0" lang="en-US" sz="2000" spc="-1" strike="noStrike">
                <a:solidFill>
                  <a:srgbClr val="000000"/>
                </a:solidFill>
                <a:latin typeface="Abadi"/>
              </a:rPr>
              <a:t>We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en-US" sz="2000" spc="-1" strike="noStrike">
              <a:solidFill>
                <a:srgbClr val="000000"/>
              </a:solidFill>
              <a:latin typeface="Calibri"/>
            </a:endParaRPr>
          </a:p>
          <a:p>
            <a:pPr indent="0">
              <a:lnSpc>
                <a:spcPct val="100000"/>
              </a:lnSpc>
              <a:spcBef>
                <a:spcPts val="1400"/>
              </a:spcBef>
              <a:buNone/>
            </a:pPr>
            <a:endParaRPr b="0" lang="en-US" sz="2000" spc="-1" strike="noStrike">
              <a:solidFill>
                <a:srgbClr val="000000"/>
              </a:solidFill>
              <a:latin typeface="Calibri"/>
            </a:endParaRPr>
          </a:p>
        </p:txBody>
      </p:sp>
      <p:sp>
        <p:nvSpPr>
          <p:cNvPr id="316" name="PlaceHolder 2"/>
          <p:cNvSpPr>
            <a:spLocks noGrp="1"/>
          </p:cNvSpPr>
          <p:nvPr>
            <p:ph type="sldNum" idx="24"/>
          </p:nvPr>
        </p:nvSpPr>
        <p:spPr>
          <a:xfrm>
            <a:off x="880524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CAD741D8-3B6B-4025-B94B-EB965D5FA90D}"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grpSp>
        <p:nvGrpSpPr>
          <p:cNvPr id="317" name="Group 18"/>
          <p:cNvGrpSpPr/>
          <p:nvPr/>
        </p:nvGrpSpPr>
        <p:grpSpPr>
          <a:xfrm>
            <a:off x="11178360" y="4601520"/>
            <a:ext cx="1013760" cy="2017080"/>
            <a:chOff x="11178360" y="4601520"/>
            <a:chExt cx="1013760" cy="2017080"/>
          </a:xfrm>
        </p:grpSpPr>
        <p:sp>
          <p:nvSpPr>
            <p:cNvPr id="318" name="Isosceles Triangle 19"/>
            <p:cNvSpPr/>
            <p:nvPr/>
          </p:nvSpPr>
          <p:spPr>
            <a:xfrm flipH="1" rot="16200000">
              <a:off x="10676520" y="5103000"/>
              <a:ext cx="2017080" cy="10137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p:nvSpPr>
            <p:cNvPr id="319" name="Rectangle 20"/>
            <p:cNvSpPr/>
            <p:nvPr/>
          </p:nvSpPr>
          <p:spPr>
            <a:xfrm rot="2700000">
              <a:off x="11278800" y="5728680"/>
              <a:ext cx="485280" cy="48528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grpSp>
      <p:pic>
        <p:nvPicPr>
          <p:cNvPr id="320" name="Picture 5" descr=""/>
          <p:cNvPicPr/>
          <p:nvPr/>
        </p:nvPicPr>
        <p:blipFill>
          <a:blip r:embed="rId1"/>
          <a:stretch/>
        </p:blipFill>
        <p:spPr>
          <a:xfrm>
            <a:off x="776160" y="1589400"/>
            <a:ext cx="6124320" cy="429552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1" name="Content Placeholder 5" descr=""/>
          <p:cNvPicPr/>
          <p:nvPr/>
        </p:nvPicPr>
        <p:blipFill>
          <a:blip r:embed="rId2"/>
          <a:stretch/>
        </p:blipFill>
        <p:spPr>
          <a:xfrm>
            <a:off x="770040" y="1308600"/>
            <a:ext cx="10515240" cy="4716720"/>
          </a:xfrm>
          <a:prstGeom prst="rect">
            <a:avLst/>
          </a:prstGeom>
          <a:ln w="0">
            <a:noFill/>
          </a:ln>
        </p:spPr>
      </p:pic>
      <p:sp>
        <p:nvSpPr>
          <p:cNvPr id="32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All launch sites global map markers</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1B8C6B5C-DD9C-4CDF-A373-E3CDE137F1CB}"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3" name="Content Placeholder 3" descr=""/>
          <p:cNvPicPr/>
          <p:nvPr/>
        </p:nvPicPr>
        <p:blipFill>
          <a:blip r:embed="rId2"/>
          <a:stretch/>
        </p:blipFill>
        <p:spPr>
          <a:xfrm>
            <a:off x="770040" y="1253520"/>
            <a:ext cx="10687680" cy="4771800"/>
          </a:xfrm>
          <a:prstGeom prst="rect">
            <a:avLst/>
          </a:prstGeom>
          <a:ln w="0">
            <a:noFill/>
          </a:ln>
        </p:spPr>
      </p:pic>
      <p:sp>
        <p:nvSpPr>
          <p:cNvPr id="32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Markers showing launch sites with color labels</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69FE3026-EDA2-438C-8D56-4544E124145A}"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5" name="Content Placeholder 3" descr=""/>
          <p:cNvPicPr/>
          <p:nvPr/>
        </p:nvPicPr>
        <p:blipFill>
          <a:blip r:embed="rId1"/>
          <a:stretch/>
        </p:blipFill>
        <p:spPr>
          <a:xfrm>
            <a:off x="770040" y="1362240"/>
            <a:ext cx="10092240" cy="5064480"/>
          </a:xfrm>
          <a:prstGeom prst="rect">
            <a:avLst/>
          </a:prstGeom>
          <a:ln w="0">
            <a:noFill/>
          </a:ln>
        </p:spPr>
      </p:pic>
      <p:sp>
        <p:nvSpPr>
          <p:cNvPr id="32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Launch Site distance to landmarks</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F12185F4-E88C-4246-9EA3-F0F2CFD8A767}"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27" name="Content Placeholder 3" descr=""/>
          <p:cNvPicPr/>
          <p:nvPr/>
        </p:nvPicPr>
        <p:blipFill>
          <a:blip r:embed="rId2"/>
          <a:stretch/>
        </p:blipFill>
        <p:spPr>
          <a:xfrm>
            <a:off x="752040" y="1454400"/>
            <a:ext cx="10687680" cy="4771800"/>
          </a:xfrm>
          <a:prstGeom prst="rect">
            <a:avLst/>
          </a:prstGeom>
          <a:ln w="0">
            <a:noFill/>
          </a:ln>
        </p:spPr>
      </p:pic>
      <p:sp>
        <p:nvSpPr>
          <p:cNvPr id="328" name="PlaceHolder 1"/>
          <p:cNvSpPr>
            <a:spLocks noGrp="1"/>
          </p:cNvSpPr>
          <p:nvPr>
            <p:ph type="sldNum" idx="25"/>
          </p:nvPr>
        </p:nvSpPr>
        <p:spPr>
          <a:xfrm>
            <a:off x="8714880" y="6226560"/>
            <a:ext cx="2742840" cy="40140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5A5E11B1-6936-4BC9-826D-8948F7AD8114}"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329" name="Title 1"/>
          <p:cNvSpPr/>
          <p:nvPr/>
        </p:nvSpPr>
        <p:spPr>
          <a:xfrm>
            <a:off x="770040" y="459720"/>
            <a:ext cx="10515240" cy="548640"/>
          </a:xfrm>
          <a:prstGeom prst="rect">
            <a:avLst/>
          </a:prstGeom>
          <a:noFill/>
          <a:ln w="0">
            <a:noFill/>
          </a:ln>
        </p:spPr>
        <p:style>
          <a:lnRef idx="0"/>
          <a:fillRef idx="0"/>
          <a:effectRef idx="0"/>
          <a:fontRef idx="minor"/>
        </p:style>
        <p:txBody>
          <a:bodyPr anchor="ctr">
            <a:normAutofit fontScale="52000"/>
          </a:bodyPr>
          <a:p>
            <a:pPr>
              <a:lnSpc>
                <a:spcPct val="90000"/>
              </a:lnSpc>
            </a:pPr>
            <a:r>
              <a:rPr b="0" lang="en-US" sz="4000" spc="-1" strike="noStrike">
                <a:solidFill>
                  <a:srgbClr val="0b49cb"/>
                </a:solidFill>
                <a:latin typeface="Abadi"/>
                <a:ea typeface="IBM Plex Mono SemiBold"/>
              </a:rPr>
              <a:t>Pie chart showing the success percentage achieved by each launch site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840" cy="401400"/>
          </a:xfrm>
          <a:prstGeom prst="rect">
            <a:avLst/>
          </a:prstGeom>
          <a:noFill/>
          <a:ln w="0">
            <a:noFill/>
          </a:ln>
        </p:spPr>
        <p:txBody>
          <a:bodyPr anchor="ctr">
            <a:normAutofit/>
          </a:bodyPr>
          <a:lstStyle>
            <a:lvl1pPr indent="0" algn="r">
              <a:lnSpc>
                <a:spcPct val="100000"/>
              </a:lnSpc>
              <a:spcAft>
                <a:spcPts val="601"/>
              </a:spcAft>
              <a:buNone/>
              <a:defRPr b="0" lang="en-US" sz="1600" spc="-1" strike="noStrike">
                <a:solidFill>
                  <a:srgbClr val="1c7ddb"/>
                </a:solidFill>
                <a:latin typeface="Abadi"/>
              </a:defRPr>
            </a:lvl1pPr>
          </a:lstStyle>
          <a:p>
            <a:pPr indent="0" algn="r">
              <a:lnSpc>
                <a:spcPct val="100000"/>
              </a:lnSpc>
              <a:spcAft>
                <a:spcPts val="601"/>
              </a:spcAft>
              <a:buNone/>
            </a:pPr>
            <a:fld id="{B1E4390F-D228-4A34-BD67-294ECAB26C1D}"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174" name="Content Placeholder 2"/>
          <p:cNvSpPr/>
          <p:nvPr/>
        </p:nvSpPr>
        <p:spPr>
          <a:xfrm>
            <a:off x="828000" y="1530720"/>
            <a:ext cx="9766080" cy="4494600"/>
          </a:xfrm>
          <a:prstGeom prst="rect">
            <a:avLst/>
          </a:prstGeom>
          <a:noFill/>
          <a:ln w="0">
            <a:noFill/>
          </a:ln>
        </p:spPr>
        <p:style>
          <a:lnRef idx="0"/>
          <a:fillRef idx="0"/>
          <a:effectRef idx="0"/>
          <a:fontRef idx="minor"/>
        </p:style>
        <p:txBody>
          <a:bodyPr anchor="t">
            <a:normAutofit/>
          </a:bodyPr>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rPr>
              <a:t>Project background and context</a:t>
            </a:r>
            <a:endParaRPr b="0" lang="en-US" sz="2200" spc="-1" strike="noStrike">
              <a:solidFill>
                <a:srgbClr val="000000"/>
              </a:solidFill>
              <a:latin typeface="Arial"/>
            </a:endParaRPr>
          </a:p>
          <a:p>
            <a:pPr marL="457200" algn="just">
              <a:lnSpc>
                <a:spcPct val="90000"/>
              </a:lnSpc>
              <a:spcBef>
                <a:spcPts val="1400"/>
              </a:spcBef>
              <a:tabLst>
                <a:tab algn="l" pos="0"/>
              </a:tabLst>
            </a:pPr>
            <a:r>
              <a:rPr b="0" lang="en-US" sz="1800" spc="-1" strike="noStrike">
                <a:solidFill>
                  <a:schemeClr val="accent3">
                    <a:lumMod val="25000"/>
                  </a:schemeClr>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b="0" lang="en-US" sz="1800" spc="-1" strike="noStrike">
              <a:solidFill>
                <a:srgbClr val="000000"/>
              </a:solidFill>
              <a:latin typeface="Arial"/>
            </a:endParaRPr>
          </a:p>
          <a:p>
            <a:pPr marL="228600" indent="-228600">
              <a:lnSpc>
                <a:spcPct val="90000"/>
              </a:lnSpc>
              <a:spcBef>
                <a:spcPts val="1400"/>
              </a:spcBef>
              <a:buClr>
                <a:srgbClr val="292929"/>
              </a:buClr>
              <a:buFont typeface="Arial"/>
              <a:buChar char="•"/>
              <a:tabLst>
                <a:tab algn="l" pos="0"/>
              </a:tabLst>
            </a:pPr>
            <a:r>
              <a:rPr b="0" lang="en-US" sz="2200" spc="-1" strike="noStrike">
                <a:solidFill>
                  <a:schemeClr val="accent3">
                    <a:lumMod val="25000"/>
                  </a:schemeClr>
                </a:solidFill>
                <a:latin typeface="Abadi"/>
              </a:rPr>
              <a:t>Problems you want to find answers</a:t>
            </a:r>
            <a:endParaRPr b="0" lang="en-US" sz="2200" spc="-1" strike="noStrike">
              <a:solidFill>
                <a:srgbClr val="000000"/>
              </a:solidFill>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chemeClr val="accent3">
                    <a:lumMod val="25000"/>
                  </a:schemeClr>
                </a:solidFill>
                <a:latin typeface="Abadi"/>
              </a:rPr>
              <a:t>What factors determine if the rocket will land successfully?</a:t>
            </a:r>
            <a:endParaRPr b="0" lang="en-US" sz="1800" spc="-1" strike="noStrike">
              <a:solidFill>
                <a:srgbClr val="000000"/>
              </a:solidFill>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chemeClr val="accent3">
                    <a:lumMod val="25000"/>
                  </a:schemeClr>
                </a:solidFill>
                <a:latin typeface="Abadi"/>
              </a:rPr>
              <a:t>The interaction amongst various features that determine the success rate of a successful landing.</a:t>
            </a:r>
            <a:endParaRPr b="0" lang="en-US" sz="1800" spc="-1" strike="noStrike">
              <a:solidFill>
                <a:srgbClr val="000000"/>
              </a:solidFill>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chemeClr val="accent3">
                    <a:lumMod val="25000"/>
                  </a:schemeClr>
                </a:solidFill>
                <a:latin typeface="Abadi"/>
              </a:rPr>
              <a:t>What operating conditions needs to be in place to ensure a successful landing program.</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0" name="Content Placeholder 3" descr=""/>
          <p:cNvPicPr/>
          <p:nvPr/>
        </p:nvPicPr>
        <p:blipFill>
          <a:blip r:embed="rId1"/>
          <a:stretch/>
        </p:blipFill>
        <p:spPr>
          <a:xfrm>
            <a:off x="2123280" y="1242720"/>
            <a:ext cx="7790400" cy="4440240"/>
          </a:xfrm>
          <a:prstGeom prst="rect">
            <a:avLst/>
          </a:prstGeom>
          <a:ln w="0">
            <a:noFill/>
          </a:ln>
        </p:spPr>
      </p:pic>
      <p:sp>
        <p:nvSpPr>
          <p:cNvPr id="331" name="PlaceHolder 1"/>
          <p:cNvSpPr>
            <a:spLocks noGrp="1"/>
          </p:cNvSpPr>
          <p:nvPr>
            <p:ph type="sldNum" idx="26"/>
          </p:nvPr>
        </p:nvSpPr>
        <p:spPr>
          <a:xfrm>
            <a:off x="861048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20962279-EC22-43A5-8F91-A095CE9F65A0}"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332" name="Title 1"/>
          <p:cNvSpPr/>
          <p:nvPr/>
        </p:nvSpPr>
        <p:spPr>
          <a:xfrm>
            <a:off x="1103760" y="727560"/>
            <a:ext cx="10476000" cy="514440"/>
          </a:xfrm>
          <a:prstGeom prst="rect">
            <a:avLst/>
          </a:prstGeom>
          <a:noFill/>
          <a:ln w="0">
            <a:noFill/>
          </a:ln>
        </p:spPr>
        <p:style>
          <a:lnRef idx="0"/>
          <a:fillRef idx="0"/>
          <a:effectRef idx="0"/>
          <a:fontRef idx="minor"/>
        </p:style>
        <p:txBody>
          <a:bodyPr anchor="ctr">
            <a:normAutofit fontScale="49000"/>
          </a:bodyPr>
          <a:p>
            <a:pPr>
              <a:lnSpc>
                <a:spcPct val="90000"/>
              </a:lnSpc>
            </a:pPr>
            <a:r>
              <a:rPr b="0" lang="en-US" sz="4000" spc="-1" strike="noStrike">
                <a:solidFill>
                  <a:srgbClr val="0b49cb"/>
                </a:solidFill>
                <a:latin typeface="Abadi"/>
                <a:ea typeface="IBM Plex Mono SemiBold"/>
              </a:rPr>
              <a:t>Pie chart showing the Launch site with the highest launch success ratio</a:t>
            </a:r>
            <a:endParaRPr b="0" lang="en-US" sz="4000" spc="-1" strike="noStrike">
              <a:solidFill>
                <a:srgbClr val="000000"/>
              </a:solidFill>
              <a:latin typeface="Arial"/>
            </a:endParaRPr>
          </a:p>
          <a:p>
            <a:pPr>
              <a:lnSpc>
                <a:spcPct val="90000"/>
              </a:lnSpc>
            </a:pP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3" name="Title 1"/>
          <p:cNvSpPr/>
          <p:nvPr/>
        </p:nvSpPr>
        <p:spPr>
          <a:xfrm>
            <a:off x="838080" y="291240"/>
            <a:ext cx="10515240" cy="932400"/>
          </a:xfrm>
          <a:prstGeom prst="rect">
            <a:avLst/>
          </a:prstGeom>
          <a:noFill/>
          <a:ln w="0">
            <a:noFill/>
          </a:ln>
        </p:spPr>
        <p:style>
          <a:lnRef idx="0"/>
          <a:fillRef idx="0"/>
          <a:effectRef idx="0"/>
          <a:fontRef idx="minor"/>
        </p:style>
        <p:txBody>
          <a:bodyPr anchor="b">
            <a:normAutofit/>
          </a:bodyPr>
          <a:p>
            <a:pPr>
              <a:lnSpc>
                <a:spcPct val="90000"/>
              </a:lnSpc>
              <a:spcAft>
                <a:spcPts val="601"/>
              </a:spcAft>
            </a:pPr>
            <a:r>
              <a:rPr b="0" lang="en-US" sz="2500" spc="-1" strike="noStrike">
                <a:solidFill>
                  <a:srgbClr val="0b49cb"/>
                </a:solidFill>
                <a:latin typeface="Abadi"/>
              </a:rPr>
              <a:t>Scatter plot of Payload vs Launch Outcome for all sites, with different payload selected in the range slider</a:t>
            </a:r>
            <a:endParaRPr b="0" lang="en-US" sz="2500" spc="-1" strike="noStrike">
              <a:solidFill>
                <a:srgbClr val="000000"/>
              </a:solidFill>
              <a:latin typeface="Arial"/>
            </a:endParaRPr>
          </a:p>
        </p:txBody>
      </p:sp>
      <p:sp>
        <p:nvSpPr>
          <p:cNvPr id="334" name="Rectangle 16"/>
          <p:cNvSpPr/>
          <p:nvPr/>
        </p:nvSpPr>
        <p:spPr>
          <a:xfrm rot="5400000">
            <a:off x="6033240" y="-6032880"/>
            <a:ext cx="125640" cy="12191760"/>
          </a:xfrm>
          <a:prstGeom prst="rect">
            <a:avLst/>
          </a:prstGeom>
          <a:solidFill>
            <a:srgbClr val="4472c4"/>
          </a:solidFill>
          <a:ln w="12700">
            <a:noFill/>
          </a:ln>
        </p:spPr>
        <p:style>
          <a:lnRef idx="0"/>
          <a:fillRef idx="0"/>
          <a:effectRef idx="0"/>
          <a:fontRef idx="minor"/>
        </p:style>
        <p:txBody>
          <a:bodyPr lIns="90000" rIns="90000" tIns="45000" bIns="45000" anchor="ctr">
            <a:noAutofit/>
          </a:bodyPr>
          <a:p>
            <a:pPr algn="ctr">
              <a:lnSpc>
                <a:spcPct val="100000"/>
              </a:lnSpc>
              <a:tabLst>
                <a:tab algn="l" pos="0"/>
              </a:tabLst>
            </a:pPr>
            <a:endParaRPr b="0" lang="en-US" sz="1800" spc="-1" strike="noStrike">
              <a:solidFill>
                <a:srgbClr val="ffffff"/>
              </a:solidFill>
              <a:latin typeface="Calibri"/>
            </a:endParaRPr>
          </a:p>
        </p:txBody>
      </p:sp>
      <p:pic>
        <p:nvPicPr>
          <p:cNvPr id="335" name="Content Placeholder 3" descr="Graphical user interface, application&#10;&#10;Description automatically generated"/>
          <p:cNvPicPr/>
          <p:nvPr/>
        </p:nvPicPr>
        <p:blipFill>
          <a:blip r:embed="rId1"/>
          <a:stretch/>
        </p:blipFill>
        <p:spPr>
          <a:xfrm>
            <a:off x="838080" y="2191320"/>
            <a:ext cx="10515240" cy="3785400"/>
          </a:xfrm>
          <a:prstGeom prst="rect">
            <a:avLst/>
          </a:prstGeom>
          <a:ln w="0">
            <a:noFill/>
          </a:ln>
        </p:spPr>
      </p:pic>
      <p:sp>
        <p:nvSpPr>
          <p:cNvPr id="336" name="PlaceHolder 1"/>
          <p:cNvSpPr>
            <a:spLocks noGrp="1"/>
          </p:cNvSpPr>
          <p:nvPr>
            <p:ph type="sldNum" idx="27"/>
          </p:nvPr>
        </p:nvSpPr>
        <p:spPr>
          <a:xfrm>
            <a:off x="861048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b8b8b"/>
                </a:solidFill>
                <a:latin typeface="Calibri"/>
              </a:defRPr>
            </a:lvl1pPr>
          </a:lstStyle>
          <a:p>
            <a:pPr indent="0" algn="r">
              <a:lnSpc>
                <a:spcPct val="100000"/>
              </a:lnSpc>
              <a:spcAft>
                <a:spcPts val="601"/>
              </a:spcAft>
              <a:buNone/>
            </a:pPr>
            <a:fld id="{1A036711-949B-44A6-AED4-FB67C88C09CA}"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337" name="Rectangle 13"/>
          <p:cNvSpPr/>
          <p:nvPr/>
        </p:nvSpPr>
        <p:spPr>
          <a:xfrm>
            <a:off x="0" y="0"/>
            <a:ext cx="12191760" cy="685764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ndParaRPr>
          </a:p>
        </p:txBody>
      </p:sp>
      <p:sp useBgFill="1">
        <p:nvSpPr>
          <p:cNvPr id="338" name="Rectangle 15"/>
          <p:cNvSpPr/>
          <p:nvPr/>
        </p:nvSpPr>
        <p:spPr>
          <a:xfrm>
            <a:off x="554400" y="365040"/>
            <a:ext cx="11167200" cy="2089080"/>
          </a:xfrm>
          <a:prstGeom prst="rect">
            <a:avLst/>
          </a:prstGeom>
          <a:ln>
            <a:solidFill>
              <a:srgbClr val="dedede"/>
            </a:solidFill>
          </a:ln>
          <a:effectLst>
            <a:outerShdw algn="tl" blurRad="50760" dir="2700000" dist="37674"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solidFill>
                <a:srgbClr val="ffffff"/>
              </a:solidFill>
              <a:latin typeface="Calibri"/>
            </a:endParaRPr>
          </a:p>
        </p:txBody>
      </p:sp>
      <p:sp>
        <p:nvSpPr>
          <p:cNvPr id="339" name="Title 1"/>
          <p:cNvSpPr/>
          <p:nvPr/>
        </p:nvSpPr>
        <p:spPr>
          <a:xfrm>
            <a:off x="1046880" y="586800"/>
            <a:ext cx="3560040" cy="1645560"/>
          </a:xfrm>
          <a:prstGeom prst="rect">
            <a:avLst/>
          </a:prstGeom>
          <a:noFill/>
          <a:ln w="0">
            <a:noFill/>
          </a:ln>
        </p:spPr>
        <p:style>
          <a:lnRef idx="0"/>
          <a:fillRef idx="0"/>
          <a:effectRef idx="0"/>
          <a:fontRef idx="minor"/>
        </p:style>
        <p:txBody>
          <a:bodyPr anchor="ctr">
            <a:normAutofit/>
          </a:bodyPr>
          <a:p>
            <a:pPr>
              <a:lnSpc>
                <a:spcPct val="90000"/>
              </a:lnSpc>
              <a:spcAft>
                <a:spcPts val="601"/>
              </a:spcAft>
            </a:pPr>
            <a:r>
              <a:rPr b="0" lang="en-US" sz="3700" spc="-1" strike="noStrike">
                <a:solidFill>
                  <a:srgbClr val="0b49cb"/>
                </a:solidFill>
                <a:latin typeface="Abadi"/>
              </a:rPr>
              <a:t>Classification Accuracy</a:t>
            </a:r>
            <a:endParaRPr b="0" lang="en-US" sz="3700" spc="-1" strike="noStrike">
              <a:solidFill>
                <a:srgbClr val="000000"/>
              </a:solidFill>
              <a:latin typeface="Arial"/>
            </a:endParaRPr>
          </a:p>
        </p:txBody>
      </p:sp>
      <p:sp>
        <p:nvSpPr>
          <p:cNvPr id="340" name="Rectangle 17"/>
          <p:cNvSpPr/>
          <p:nvPr/>
        </p:nvSpPr>
        <p:spPr>
          <a:xfrm>
            <a:off x="490320" y="1057680"/>
            <a:ext cx="127800" cy="703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rgbClr val="ffffff"/>
              </a:solidFill>
              <a:latin typeface="Calibri"/>
            </a:endParaRPr>
          </a:p>
        </p:txBody>
      </p:sp>
      <p:sp>
        <p:nvSpPr>
          <p:cNvPr id="341" name="Rectangle 19"/>
          <p:cNvSpPr/>
          <p:nvPr/>
        </p:nvSpPr>
        <p:spPr>
          <a:xfrm rot="5400000">
            <a:off x="4243680" y="1400400"/>
            <a:ext cx="1462680" cy="18000"/>
          </a:xfrm>
          <a:prstGeom prst="rect">
            <a:avLst/>
          </a:prstGeom>
          <a:solidFill>
            <a:srgbClr val="d5d5d5"/>
          </a:solidFill>
          <a:ln w="3175">
            <a:noFill/>
          </a:ln>
        </p:spPr>
        <p:style>
          <a:lnRef idx="2">
            <a:schemeClr val="accent1">
              <a:shade val="50000"/>
            </a:schemeClr>
          </a:lnRef>
          <a:fillRef idx="1">
            <a:schemeClr val="accent1"/>
          </a:fillRef>
          <a:effectRef idx="0">
            <a:schemeClr val="accent1"/>
          </a:effectRef>
          <a:fontRef idx="minor"/>
        </p:style>
        <p:txBody>
          <a:bodyPr lIns="90000" rIns="90000" tIns="-26640" bIns="-26640" anchor="ctr">
            <a:noAutofit/>
          </a:bodyPr>
          <a:p>
            <a:pPr algn="ctr">
              <a:lnSpc>
                <a:spcPct val="100000"/>
              </a:lnSpc>
            </a:pPr>
            <a:endParaRPr b="0" lang="en-US" sz="1800" spc="-1" strike="noStrike">
              <a:solidFill>
                <a:srgbClr val="ffffff"/>
              </a:solidFill>
              <a:latin typeface="Calibri"/>
            </a:endParaRPr>
          </a:p>
        </p:txBody>
      </p:sp>
      <p:sp>
        <p:nvSpPr>
          <p:cNvPr id="342" name="PlaceHolder 1"/>
          <p:cNvSpPr>
            <a:spLocks noGrp="1"/>
          </p:cNvSpPr>
          <p:nvPr>
            <p:ph/>
          </p:nvPr>
        </p:nvSpPr>
        <p:spPr>
          <a:xfrm>
            <a:off x="5351040" y="586800"/>
            <a:ext cx="6002280" cy="1645560"/>
          </a:xfrm>
          <a:prstGeom prst="rect">
            <a:avLst/>
          </a:prstGeom>
          <a:noFill/>
          <a:ln w="0">
            <a:noFill/>
          </a:ln>
        </p:spPr>
        <p:txBody>
          <a:bodyPr anchor="ctr">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The decision tree classifier is the model with the highest classification accuracy</a:t>
            </a:r>
            <a:endParaRPr b="0" lang="en-US" sz="2200" spc="-1" strike="noStrike">
              <a:solidFill>
                <a:srgbClr val="000000"/>
              </a:solidFill>
              <a:latin typeface="Calibri"/>
            </a:endParaRPr>
          </a:p>
          <a:p>
            <a:pPr indent="0">
              <a:lnSpc>
                <a:spcPct val="90000"/>
              </a:lnSpc>
              <a:spcBef>
                <a:spcPts val="1400"/>
              </a:spcBef>
              <a:buNone/>
            </a:pPr>
            <a:endParaRPr b="0" lang="en-US" sz="1800" spc="-1" strike="noStrike">
              <a:solidFill>
                <a:srgbClr val="000000"/>
              </a:solidFill>
              <a:latin typeface="Calibri"/>
            </a:endParaRPr>
          </a:p>
        </p:txBody>
      </p:sp>
      <p:pic>
        <p:nvPicPr>
          <p:cNvPr id="343" name="Picture 2" descr=""/>
          <p:cNvPicPr/>
          <p:nvPr/>
        </p:nvPicPr>
        <p:blipFill>
          <a:blip r:embed="rId1"/>
          <a:stretch/>
        </p:blipFill>
        <p:spPr>
          <a:xfrm>
            <a:off x="557640" y="2815200"/>
            <a:ext cx="11164320" cy="3321000"/>
          </a:xfrm>
          <a:prstGeom prst="rect">
            <a:avLst/>
          </a:prstGeom>
          <a:ln w="0">
            <a:noFill/>
          </a:ln>
        </p:spPr>
      </p:pic>
      <p:sp>
        <p:nvSpPr>
          <p:cNvPr id="344" name="PlaceHolder 2"/>
          <p:cNvSpPr>
            <a:spLocks noGrp="1"/>
          </p:cNvSpPr>
          <p:nvPr>
            <p:ph type="sldNum" idx="28"/>
          </p:nvPr>
        </p:nvSpPr>
        <p:spPr>
          <a:xfrm>
            <a:off x="8610480" y="6356520"/>
            <a:ext cx="2742840" cy="364680"/>
          </a:xfrm>
          <a:prstGeom prst="rect">
            <a:avLst/>
          </a:prstGeom>
          <a:noFill/>
          <a:ln w="0">
            <a:noFill/>
          </a:ln>
        </p:spPr>
        <p:txBody>
          <a:bodyPr anchor="ctr">
            <a:normAutofit/>
          </a:bodyPr>
          <a:lstStyle>
            <a:lvl1pPr indent="0" algn="r">
              <a:lnSpc>
                <a:spcPct val="100000"/>
              </a:lnSpc>
              <a:spcAft>
                <a:spcPts val="601"/>
              </a:spcAft>
              <a:buNone/>
              <a:defRPr b="0" lang="en-US" sz="1200" spc="-1" strike="noStrike">
                <a:solidFill>
                  <a:srgbClr val="808080"/>
                </a:solidFill>
                <a:latin typeface="Calibri"/>
              </a:defRPr>
            </a:lvl1pPr>
          </a:lstStyle>
          <a:p>
            <a:pPr indent="0" algn="r">
              <a:lnSpc>
                <a:spcPct val="100000"/>
              </a:lnSpc>
              <a:spcAft>
                <a:spcPts val="601"/>
              </a:spcAft>
              <a:buNone/>
            </a:pPr>
            <a:fld id="{CD8E12D0-AFB3-4403-99A7-54AC243579C0}" type="slidenum">
              <a:rPr b="0" lang="en-US" sz="1200" spc="-1" strike="noStrike">
                <a:solidFill>
                  <a:srgbClr val="808080"/>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5" name="PlaceHolder 1"/>
          <p:cNvSpPr>
            <a:spLocks noGrp="1"/>
          </p:cNvSpPr>
          <p:nvPr>
            <p:ph/>
          </p:nvPr>
        </p:nvSpPr>
        <p:spPr>
          <a:xfrm>
            <a:off x="770040" y="2057400"/>
            <a:ext cx="57913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b="0" lang="en-US" sz="2200" spc="-1" strike="noStrike">
              <a:solidFill>
                <a:srgbClr val="000000"/>
              </a:solidFill>
              <a:latin typeface="Calibri"/>
            </a:endParaRPr>
          </a:p>
        </p:txBody>
      </p:sp>
      <p:sp>
        <p:nvSpPr>
          <p:cNvPr id="34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347" name="Picture 2" descr=""/>
          <p:cNvPicPr/>
          <p:nvPr/>
        </p:nvPicPr>
        <p:blipFill>
          <a:blip r:embed="rId2"/>
          <a:stretch/>
        </p:blipFill>
        <p:spPr>
          <a:xfrm>
            <a:off x="6561720" y="1880280"/>
            <a:ext cx="4281480" cy="3097080"/>
          </a:xfrm>
          <a:prstGeom prst="rect">
            <a:avLst/>
          </a:prstGeom>
          <a:ln w="0">
            <a:noFill/>
          </a:ln>
        </p:spPr>
      </p:pic>
      <p:sp>
        <p:nvSpPr>
          <p:cNvPr id="3" name="PlaceHolder 2"/>
          <p:cNvSpPr>
            <a:spLocks noGrp="1"/>
          </p:cNvSpPr>
          <p:nvPr>
            <p:ph type="sldNum" idx="2"/>
          </p:nvPr>
        </p:nvSpPr>
        <p:spPr/>
        <p:txBody>
          <a:bodyPr/>
          <a:p>
            <a:fld id="{D6A9BFA4-8DAA-49ED-8215-062DF6F3C596}"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8" name="PlaceHolder 1"/>
          <p:cNvSpPr>
            <a:spLocks noGrp="1"/>
          </p:cNvSpPr>
          <p:nvPr>
            <p:ph/>
          </p:nvPr>
        </p:nvSpPr>
        <p:spPr>
          <a:xfrm>
            <a:off x="770040" y="1507320"/>
            <a:ext cx="10515240" cy="451800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can conclude that:</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larger the flight amount at a launch site, the greater the success rate at a launch site.</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rgbClr val="000000"/>
                </a:solidFill>
                <a:latin typeface="Abadi"/>
              </a:rPr>
              <a:t>Launch success rate started to increase in 2013 till 2020.</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Orbits </a:t>
            </a:r>
            <a:r>
              <a:rPr b="0" lang="en-US" sz="2200" spc="-1" strike="noStrike">
                <a:solidFill>
                  <a:srgbClr val="000000"/>
                </a:solidFill>
                <a:latin typeface="Abadi"/>
              </a:rPr>
              <a:t>ES-L1, GEO, HEO, SSO, VLEO had the most success rate.</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KSC LC-39A had the most successful launches of any sites.</a:t>
            </a:r>
            <a:endParaRPr b="0" lang="en-US" sz="2200" spc="-1" strike="noStrike">
              <a:solidFill>
                <a:srgbClr val="000000"/>
              </a:solidFill>
              <a:latin typeface="Calibri"/>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Decision tree classifier is the best machine learning algorithm for this task.</a:t>
            </a:r>
            <a:endParaRPr b="0" lang="en-US" sz="2200" spc="-1" strike="noStrike">
              <a:solidFill>
                <a:srgbClr val="000000"/>
              </a:solidFill>
              <a:latin typeface="Calibri"/>
            </a:endParaRPr>
          </a:p>
          <a:p>
            <a:pPr indent="0">
              <a:lnSpc>
                <a:spcPct val="100000"/>
              </a:lnSpc>
              <a:spcBef>
                <a:spcPts val="1400"/>
              </a:spcBef>
              <a:buNone/>
              <a:tabLst>
                <a:tab algn="l" pos="0"/>
              </a:tabLst>
            </a:pPr>
            <a:endParaRPr b="0" lang="en-US" sz="2200" spc="-1" strike="noStrike">
              <a:solidFill>
                <a:srgbClr val="000000"/>
              </a:solidFill>
              <a:latin typeface="Calibri"/>
            </a:endParaRPr>
          </a:p>
        </p:txBody>
      </p:sp>
      <p:sp>
        <p:nvSpPr>
          <p:cNvPr id="34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49C905E8-C4BD-4FA2-9767-E8E52157688D}"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840" cy="364680"/>
          </a:xfrm>
          <a:prstGeom prst="rect">
            <a:avLst/>
          </a:prstGeom>
          <a:noFill/>
          <a:ln w="0">
            <a:noFill/>
          </a:ln>
        </p:spPr>
        <p:txBody>
          <a:bodyPr anchor="ctr">
            <a:noAutofit/>
          </a:bodyPr>
          <a:lstStyle>
            <a:lvl1pPr indent="0" algn="r">
              <a:lnSpc>
                <a:spcPct val="100000"/>
              </a:lnSpc>
              <a:buNone/>
              <a:defRPr b="0" lang="en-US" sz="1600" spc="-1" strike="noStrike">
                <a:solidFill>
                  <a:srgbClr val="1c7ddb"/>
                </a:solidFill>
                <a:latin typeface="Abadi"/>
              </a:defRPr>
            </a:lvl1pPr>
          </a:lstStyle>
          <a:p>
            <a:pPr indent="0" algn="r">
              <a:lnSpc>
                <a:spcPct val="100000"/>
              </a:lnSpc>
              <a:buNone/>
            </a:pPr>
            <a:fld id="{B595D71A-A1D0-4B6D-82E1-A492E4F76279}"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7000"/>
          </a:bodyPr>
          <a:p>
            <a:pPr>
              <a:lnSpc>
                <a:spcPct val="120000"/>
              </a:lnSpc>
              <a:spcBef>
                <a:spcPts val="1400"/>
              </a:spcBef>
              <a:tabLst>
                <a:tab algn="l" pos="0"/>
              </a:tabLst>
            </a:pPr>
            <a:r>
              <a:rPr b="0" lang="en-US" sz="8800" spc="-1" strike="noStrike">
                <a:solidFill>
                  <a:srgbClr val="0b49cb"/>
                </a:solidFill>
                <a:latin typeface="Abadi"/>
              </a:rPr>
              <a:t>Executive Summary</a:t>
            </a:r>
            <a:endParaRPr b="0" lang="en-US" sz="8800" spc="-1" strike="noStrike">
              <a:solidFill>
                <a:srgbClr val="000000"/>
              </a:solidFill>
              <a:latin typeface="Arial"/>
            </a:endParaRPr>
          </a:p>
          <a:p>
            <a:pPr marL="246600" indent="-246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Data collection methodology:</a:t>
            </a:r>
            <a:endParaRPr b="0" lang="en-US" sz="8800" spc="-1" strike="noStrike">
              <a:solidFill>
                <a:srgbClr val="000000"/>
              </a:solidFill>
              <a:latin typeface="Arial"/>
            </a:endParaRPr>
          </a:p>
          <a:p>
            <a:pPr lvl="1" marL="740520" indent="-246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Data was collected using SpaceX API and web scraping from Wikipedia. </a:t>
            </a:r>
            <a:endParaRPr b="0" lang="en-US" sz="7600" spc="-1" strike="noStrike">
              <a:solidFill>
                <a:srgbClr val="000000"/>
              </a:solidFill>
              <a:latin typeface="Arial"/>
            </a:endParaRPr>
          </a:p>
          <a:p>
            <a:pPr marL="246600" indent="-246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data wrangling</a:t>
            </a:r>
            <a:endParaRPr b="0" lang="en-US" sz="8800" spc="-1" strike="noStrike">
              <a:solidFill>
                <a:srgbClr val="000000"/>
              </a:solidFill>
              <a:latin typeface="Arial"/>
            </a:endParaRPr>
          </a:p>
          <a:p>
            <a:pPr lvl="1" marL="740520" indent="-246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One-hot encoding was applied to categorical features</a:t>
            </a:r>
            <a:endParaRPr b="0" lang="en-US" sz="7600" spc="-1" strike="noStrike">
              <a:solidFill>
                <a:srgbClr val="000000"/>
              </a:solidFill>
              <a:latin typeface="Arial"/>
            </a:endParaRPr>
          </a:p>
          <a:p>
            <a:pPr marL="246600" indent="-246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exploratory data analysis (EDA) using visualization and SQL</a:t>
            </a:r>
            <a:endParaRPr b="0" lang="en-US" sz="8800" spc="-1" strike="noStrike">
              <a:solidFill>
                <a:srgbClr val="000000"/>
              </a:solidFill>
              <a:latin typeface="Arial"/>
            </a:endParaRPr>
          </a:p>
          <a:p>
            <a:pPr marL="246600" indent="-246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interactive visual analytics using Folium and Plotly Dash</a:t>
            </a:r>
            <a:endParaRPr b="0" lang="en-US" sz="8800" spc="-1" strike="noStrike">
              <a:solidFill>
                <a:srgbClr val="000000"/>
              </a:solidFill>
              <a:latin typeface="Arial"/>
            </a:endParaRPr>
          </a:p>
          <a:p>
            <a:pPr marL="246600" indent="-2466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predictive analysis using classification models</a:t>
            </a:r>
            <a:endParaRPr b="0" lang="en-US" sz="8800" spc="-1" strike="noStrike">
              <a:solidFill>
                <a:srgbClr val="000000"/>
              </a:solidFill>
              <a:latin typeface="Arial"/>
            </a:endParaRPr>
          </a:p>
          <a:p>
            <a:pPr lvl="1" marL="740520" indent="-246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How to build, tune, evaluate classification models</a:t>
            </a:r>
            <a:endParaRPr b="0" lang="en-US" sz="7600" spc="-1" strike="noStrike">
              <a:solidFill>
                <a:srgbClr val="000000"/>
              </a:solidFill>
              <a:latin typeface="Arial"/>
            </a:endParaRPr>
          </a:p>
          <a:p>
            <a:pPr>
              <a:lnSpc>
                <a:spcPct val="120000"/>
              </a:lnSpc>
              <a:spcBef>
                <a:spcPts val="1400"/>
              </a:spcBef>
              <a:tabLst>
                <a:tab algn="l" pos="0"/>
              </a:tabLst>
            </a:pPr>
            <a:endParaRPr b="0" lang="en-US" sz="88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a:p>
            <a:pPr>
              <a:lnSpc>
                <a:spcPct val="100000"/>
              </a:lnSpc>
              <a:spcBef>
                <a:spcPts val="1400"/>
              </a:spcBef>
              <a:tabLst>
                <a:tab algn="l" pos="0"/>
              </a:tabLst>
            </a:pPr>
            <a:endParaRPr b="0" lang="en-US" sz="2200" spc="-1" strike="noStrike">
              <a:solidFill>
                <a:srgbClr val="000000"/>
              </a:solidFill>
              <a:latin typeface="Arial"/>
            </a:endParaRPr>
          </a:p>
        </p:txBody>
      </p:sp>
      <p:sp>
        <p:nvSpPr>
          <p:cNvPr id="17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2"/>
          </p:nvPr>
        </p:nvSpPr>
        <p:spPr/>
        <p:txBody>
          <a:bodyPr/>
          <a:p>
            <a:fld id="{85827910-C980-4724-A60D-50EE36F1B2BD}"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403280"/>
            <a:ext cx="10218240" cy="4773600"/>
          </a:xfrm>
          <a:prstGeom prst="rect">
            <a:avLst/>
          </a:prstGeom>
          <a:noFill/>
          <a:ln w="0">
            <a:noFill/>
          </a:ln>
        </p:spPr>
        <p:txBody>
          <a:bodyPr lIns="90000" rIns="90000" tIns="45000" bIns="45000" anchor="t">
            <a:noAutofit/>
          </a:bodyPr>
          <a:p>
            <a:pPr indent="0" algn="just">
              <a:lnSpc>
                <a:spcPct val="100000"/>
              </a:lnSpc>
              <a:spcBef>
                <a:spcPts val="1400"/>
              </a:spcBef>
              <a:buNone/>
            </a:pPr>
            <a:r>
              <a:rPr b="0" lang="en-US" sz="2200" spc="-1" strike="noStrike">
                <a:solidFill>
                  <a:schemeClr val="accent3">
                    <a:lumMod val="25000"/>
                  </a:schemeClr>
                </a:solidFill>
                <a:latin typeface="Abadi"/>
              </a:rPr>
              <a:t>The data was collected using various methods</a:t>
            </a:r>
            <a:endParaRPr b="0" lang="en-US" sz="2200" spc="-1" strike="noStrike">
              <a:solidFill>
                <a:srgbClr val="000000"/>
              </a:solidFill>
              <a:latin typeface="Calibri"/>
            </a:endParaRPr>
          </a:p>
          <a:p>
            <a:pPr lvl="1" marL="457200" indent="-324000" algn="just">
              <a:lnSpc>
                <a:spcPct val="100000"/>
              </a:lnSpc>
              <a:spcBef>
                <a:spcPts val="1400"/>
              </a:spcBef>
              <a:buClr>
                <a:srgbClr val="292929"/>
              </a:buClr>
              <a:buFont typeface="OpenSymbol"/>
              <a:buChar char="-"/>
            </a:pPr>
            <a:r>
              <a:rPr b="0" lang="en-US" sz="1900" spc="-1" strike="noStrike">
                <a:solidFill>
                  <a:schemeClr val="accent3">
                    <a:lumMod val="25000"/>
                  </a:schemeClr>
                </a:solidFill>
                <a:latin typeface="Abadi"/>
              </a:rPr>
              <a:t>Data collection was done using get request to the SpaceX API.</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OpenSymbol"/>
              <a:buChar char="-"/>
            </a:pPr>
            <a:r>
              <a:rPr b="0" lang="en-US" sz="1900" spc="-1" strike="noStrike">
                <a:solidFill>
                  <a:schemeClr val="accent3">
                    <a:lumMod val="25000"/>
                  </a:schemeClr>
                </a:solidFill>
                <a:latin typeface="Abadi"/>
              </a:rPr>
              <a:t>Next, we decoded the response content as a Json using .json() function call and turn it into a pandas dataframe using .json_normalize().</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OpenSymbol"/>
              <a:buChar char="-"/>
            </a:pPr>
            <a:r>
              <a:rPr b="0" lang="en-US" sz="1900" spc="-1" strike="noStrike">
                <a:solidFill>
                  <a:schemeClr val="accent3">
                    <a:lumMod val="25000"/>
                  </a:schemeClr>
                </a:solidFill>
                <a:latin typeface="Abadi"/>
              </a:rPr>
              <a:t>We then cleaned the data, checked for missing values and fill in missing values where necessary.</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OpenSymbol"/>
              <a:buChar char="-"/>
            </a:pPr>
            <a:r>
              <a:rPr b="0" lang="en-US" sz="1900" spc="-1" strike="noStrike">
                <a:solidFill>
                  <a:schemeClr val="accent3">
                    <a:lumMod val="25000"/>
                  </a:schemeClr>
                </a:solidFill>
                <a:latin typeface="Abadi"/>
              </a:rPr>
              <a:t>In addition, we performed web scraping from Wikipedia for Falcon 9 launch records with BeautifulSoup. </a:t>
            </a:r>
            <a:endParaRPr b="0" lang="en-US" sz="1900" spc="-1" strike="noStrike">
              <a:solidFill>
                <a:srgbClr val="000000"/>
              </a:solidFill>
              <a:latin typeface="Calibri"/>
            </a:endParaRPr>
          </a:p>
          <a:p>
            <a:pPr lvl="1" marL="457200" indent="-324000" algn="just">
              <a:lnSpc>
                <a:spcPct val="100000"/>
              </a:lnSpc>
              <a:spcBef>
                <a:spcPts val="1400"/>
              </a:spcBef>
              <a:buClr>
                <a:srgbClr val="292929"/>
              </a:buClr>
              <a:buFont typeface="OpenSymbol"/>
              <a:buChar char="-"/>
            </a:pPr>
            <a:r>
              <a:rPr b="0" lang="en-US" sz="1900" spc="-1" strike="noStrike">
                <a:solidFill>
                  <a:schemeClr val="accent3">
                    <a:lumMod val="25000"/>
                  </a:schemeClr>
                </a:solidFill>
                <a:latin typeface="Abadi"/>
              </a:rPr>
              <a:t>The objective was to extract the launch records as HTML table, parse the table and convert it to a pandas dataframe for future analysis.</a:t>
            </a:r>
            <a:endParaRPr b="0" lang="en-US" sz="1900" spc="-1" strike="noStrike">
              <a:solidFill>
                <a:srgbClr val="000000"/>
              </a:solidFill>
              <a:latin typeface="Calibri"/>
            </a:endParaRPr>
          </a:p>
          <a:p>
            <a:pPr indent="0">
              <a:lnSpc>
                <a:spcPct val="100000"/>
              </a:lnSpc>
              <a:spcBef>
                <a:spcPts val="1400"/>
              </a:spcBef>
              <a:buNone/>
            </a:pPr>
            <a:endParaRPr b="0" lang="en-US" sz="1800" spc="-1" strike="noStrike">
              <a:solidFill>
                <a:srgbClr val="000000"/>
              </a:solidFill>
              <a:latin typeface="Calibri"/>
            </a:endParaRPr>
          </a:p>
          <a:p>
            <a:pPr indent="0">
              <a:lnSpc>
                <a:spcPct val="100000"/>
              </a:lnSpc>
              <a:buNone/>
              <a:tabLst>
                <a:tab algn="l" pos="0"/>
              </a:tabLst>
            </a:pPr>
            <a:endParaRPr b="0" lang="en-US" sz="1800" spc="-1" strike="noStrike">
              <a:solidFill>
                <a:srgbClr val="000000"/>
              </a:solidFill>
              <a:latin typeface="Calibri"/>
            </a:endParaRPr>
          </a:p>
        </p:txBody>
      </p:sp>
      <p:sp>
        <p:nvSpPr>
          <p:cNvPr id="1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sp>
        <p:nvSpPr>
          <p:cNvPr id="3" name="PlaceHolder 2"/>
          <p:cNvSpPr>
            <a:spLocks noGrp="1"/>
          </p:cNvSpPr>
          <p:nvPr>
            <p:ph type="sldNum" idx="2"/>
          </p:nvPr>
        </p:nvSpPr>
        <p:spPr/>
        <p:txBody>
          <a:bodyPr/>
          <a:p>
            <a:fld id="{54E438B4-9B7E-4E15-B0A1-E9D549743FF9}"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p:nvPr>
        </p:nvSpPr>
        <p:spPr>
          <a:xfrm>
            <a:off x="820800" y="1800360"/>
            <a:ext cx="46400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used the get request to the SpaceX API to collect data, clean the requested data and did some basic data wrangling and formatting.</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https://github.com/chuksoo/IBM-Data-Science-Capstone-SpaceX/blob/main/Data%20Collection%20API.ipynb.</a:t>
            </a:r>
            <a:endParaRPr b="0" lang="en-US" sz="22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a:p>
            <a:pPr indent="0">
              <a:lnSpc>
                <a:spcPct val="90000"/>
              </a:lnSpc>
              <a:spcBef>
                <a:spcPts val="1001"/>
              </a:spcBef>
              <a:buNone/>
            </a:pPr>
            <a:endParaRPr b="0" lang="en-US" sz="2800" spc="-1" strike="noStrike">
              <a:solidFill>
                <a:srgbClr val="000000"/>
              </a:solidFill>
              <a:latin typeface="Calibri"/>
            </a:endParaRPr>
          </a:p>
        </p:txBody>
      </p:sp>
      <p:sp>
        <p:nvSpPr>
          <p:cNvPr id="18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 – SpaceX API</a:t>
            </a:r>
            <a:endParaRPr b="0" lang="en-US" sz="4000" spc="-1" strike="noStrike">
              <a:solidFill>
                <a:srgbClr val="000000"/>
              </a:solidFill>
              <a:latin typeface="Arial"/>
            </a:endParaRPr>
          </a:p>
        </p:txBody>
      </p:sp>
      <p:pic>
        <p:nvPicPr>
          <p:cNvPr id="182" name="Picture 8" descr=""/>
          <p:cNvPicPr/>
          <p:nvPr/>
        </p:nvPicPr>
        <p:blipFill>
          <a:blip r:embed="rId2"/>
          <a:stretch/>
        </p:blipFill>
        <p:spPr>
          <a:xfrm>
            <a:off x="6518520" y="1499040"/>
            <a:ext cx="4861080" cy="4526640"/>
          </a:xfrm>
          <a:prstGeom prst="rect">
            <a:avLst/>
          </a:prstGeom>
          <a:ln w="0">
            <a:noFill/>
          </a:ln>
        </p:spPr>
      </p:pic>
      <p:sp>
        <p:nvSpPr>
          <p:cNvPr id="3" name="PlaceHolder 2"/>
          <p:cNvSpPr>
            <a:spLocks noGrp="1"/>
          </p:cNvSpPr>
          <p:nvPr>
            <p:ph type="sldNum" idx="2"/>
          </p:nvPr>
        </p:nvSpPr>
        <p:spPr/>
        <p:txBody>
          <a:bodyPr/>
          <a:p>
            <a:fld id="{D693A86A-E6A2-40F1-AE24-69AFC6B4254E}"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820800" y="1477080"/>
            <a:ext cx="4655160" cy="468936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applied web scrapping to webscrap Falcon 9 launch records with BeautifulSoup </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parsed the table and converted it into a pandas dataframe.</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https://github.com/chuksoo/IBM-Data-Science-Capstone-SpaceX/blob/main/Data%20Collection%20with%20Web%20Scraping.ipynb.</a:t>
            </a:r>
            <a:endParaRPr b="0" lang="en-US" sz="2200" spc="-1" strike="noStrike">
              <a:solidFill>
                <a:srgbClr val="000000"/>
              </a:solidFill>
              <a:latin typeface="Calibri"/>
            </a:endParaRPr>
          </a:p>
        </p:txBody>
      </p:sp>
      <p:sp>
        <p:nvSpPr>
          <p:cNvPr id="18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a:bodyPr>
          <a:p>
            <a:pPr>
              <a:lnSpc>
                <a:spcPct val="90000"/>
              </a:lnSpc>
            </a:pPr>
            <a:endParaRPr b="0" lang="en-US" sz="4000" spc="-1" strike="noStrike">
              <a:solidFill>
                <a:srgbClr val="1c7ddb"/>
              </a:solidFill>
              <a:latin typeface="Abadi"/>
              <a:ea typeface="IBM Plex Mono SemiBold"/>
            </a:endParaRPr>
          </a:p>
        </p:txBody>
      </p:sp>
      <p:sp>
        <p:nvSpPr>
          <p:cNvPr id="185"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5000"/>
          </a:bodyPr>
          <a:p>
            <a:pPr>
              <a:lnSpc>
                <a:spcPct val="90000"/>
              </a:lnSpc>
            </a:pPr>
            <a:r>
              <a:rPr b="0" lang="en-US" sz="4000" spc="-1" strike="noStrike">
                <a:solidFill>
                  <a:srgbClr val="0b49cb"/>
                </a:solidFill>
                <a:latin typeface="Abadi"/>
                <a:ea typeface="IBM Plex Mono SemiBold"/>
              </a:rPr>
              <a:t>Data Collection - Scraping</a:t>
            </a:r>
            <a:endParaRPr b="0" lang="en-US" sz="4000" spc="-1" strike="noStrike">
              <a:solidFill>
                <a:srgbClr val="000000"/>
              </a:solidFill>
              <a:latin typeface="Arial"/>
            </a:endParaRPr>
          </a:p>
        </p:txBody>
      </p:sp>
      <p:sp>
        <p:nvSpPr>
          <p:cNvPr id="186" name="Content Placeholder 4"/>
          <p:cNvSpPr/>
          <p:nvPr/>
        </p:nvSpPr>
        <p:spPr>
          <a:xfrm>
            <a:off x="5910120" y="1477080"/>
            <a:ext cx="4556520" cy="4689360"/>
          </a:xfrm>
          <a:prstGeom prst="rect">
            <a:avLst/>
          </a:prstGeom>
          <a:noFill/>
          <a:ln w="0">
            <a:solidFill>
              <a:srgbClr val="0b49cb"/>
            </a:solidFill>
            <a:prstDash val="dash"/>
          </a:ln>
        </p:spPr>
        <p:style>
          <a:lnRef idx="0"/>
          <a:fillRef idx="0"/>
          <a:effectRef idx="0"/>
          <a:fontRef idx="minor"/>
        </p:style>
        <p:txBody>
          <a:bodyPr anchor="t">
            <a:normAutofit/>
          </a:bodyPr>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endParaRPr b="0" lang="en-US" sz="2200" spc="-1" strike="noStrike">
              <a:solidFill>
                <a:srgbClr val="000000"/>
              </a:solidFill>
              <a:latin typeface="Arial"/>
            </a:endParaRPr>
          </a:p>
          <a:p>
            <a:pPr>
              <a:lnSpc>
                <a:spcPct val="90000"/>
              </a:lnSpc>
              <a:spcBef>
                <a:spcPts val="1001"/>
              </a:spcBef>
              <a:tabLst>
                <a:tab algn="l" pos="0"/>
              </a:tabLst>
            </a:pPr>
            <a:endParaRPr b="0" lang="en-US" sz="2200" spc="-1" strike="noStrike">
              <a:solidFill>
                <a:srgbClr val="000000"/>
              </a:solidFill>
              <a:latin typeface="Arial"/>
            </a:endParaRPr>
          </a:p>
        </p:txBody>
      </p:sp>
      <p:pic>
        <p:nvPicPr>
          <p:cNvPr id="187" name="Picture 6" descr=""/>
          <p:cNvPicPr/>
          <p:nvPr/>
        </p:nvPicPr>
        <p:blipFill>
          <a:blip r:embed="rId2"/>
          <a:stretch/>
        </p:blipFill>
        <p:spPr>
          <a:xfrm>
            <a:off x="5910120" y="1447560"/>
            <a:ext cx="4655160" cy="4778640"/>
          </a:xfrm>
          <a:prstGeom prst="rect">
            <a:avLst/>
          </a:prstGeom>
          <a:ln w="0">
            <a:noFill/>
          </a:ln>
        </p:spPr>
      </p:pic>
      <p:sp>
        <p:nvSpPr>
          <p:cNvPr id="3" name="PlaceHolder 2"/>
          <p:cNvSpPr>
            <a:spLocks noGrp="1"/>
          </p:cNvSpPr>
          <p:nvPr>
            <p:ph type="sldNum" idx="2"/>
          </p:nvPr>
        </p:nvSpPr>
        <p:spPr/>
        <p:txBody>
          <a:bodyPr/>
          <a:p>
            <a:fld id="{F3495C5D-DCDB-45B8-852C-603E2EB10A08}"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1316</TotalTime>
  <Application>LibreOffice/7.5.4.2$Windows_x86 LibreOffice_project/36ccfdc35048b057fd9854c757a8b67ec53977b6</Application>
  <AppVersion>15.0000</AppVersion>
  <Words>1794</Words>
  <Paragraphs>206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2023-07-06T15:44:55Z</dcterms:modified>
  <cp:revision>199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3</vt:i4>
  </property>
  <property fmtid="{D5CDD505-2E9C-101B-9397-08002B2CF9AE}" pid="4" name="PresentationFormat">
    <vt:lpwstr>Widescreen</vt:lpwstr>
  </property>
  <property fmtid="{D5CDD505-2E9C-101B-9397-08002B2CF9AE}" pid="5" name="Slides">
    <vt:i4>46</vt:i4>
  </property>
</Properties>
</file>